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Lst>
  <p:notesMasterIdLst>
    <p:notesMasterId r:id="rId45"/>
  </p:notesMasterIdLst>
  <p:handoutMasterIdLst>
    <p:handoutMasterId r:id="rId46"/>
  </p:handoutMasterIdLst>
  <p:sldIdLst>
    <p:sldId id="257" r:id="rId5"/>
    <p:sldId id="310" r:id="rId6"/>
    <p:sldId id="306" r:id="rId7"/>
    <p:sldId id="307" r:id="rId8"/>
    <p:sldId id="308" r:id="rId9"/>
    <p:sldId id="262" r:id="rId10"/>
    <p:sldId id="263" r:id="rId11"/>
    <p:sldId id="303" r:id="rId12"/>
    <p:sldId id="264" r:id="rId13"/>
    <p:sldId id="265" r:id="rId14"/>
    <p:sldId id="268" r:id="rId15"/>
    <p:sldId id="269" r:id="rId16"/>
    <p:sldId id="270" r:id="rId17"/>
    <p:sldId id="271" r:id="rId18"/>
    <p:sldId id="272" r:id="rId19"/>
    <p:sldId id="274" r:id="rId20"/>
    <p:sldId id="275" r:id="rId21"/>
    <p:sldId id="276" r:id="rId22"/>
    <p:sldId id="277" r:id="rId23"/>
    <p:sldId id="278" r:id="rId24"/>
    <p:sldId id="279" r:id="rId25"/>
    <p:sldId id="280" r:id="rId26"/>
    <p:sldId id="281" r:id="rId27"/>
    <p:sldId id="282" r:id="rId28"/>
    <p:sldId id="283" r:id="rId29"/>
    <p:sldId id="284" r:id="rId30"/>
    <p:sldId id="286" r:id="rId31"/>
    <p:sldId id="287" r:id="rId32"/>
    <p:sldId id="288" r:id="rId33"/>
    <p:sldId id="290" r:id="rId34"/>
    <p:sldId id="291" r:id="rId35"/>
    <p:sldId id="293" r:id="rId36"/>
    <p:sldId id="304" r:id="rId37"/>
    <p:sldId id="295" r:id="rId38"/>
    <p:sldId id="296" r:id="rId39"/>
    <p:sldId id="302" r:id="rId40"/>
    <p:sldId id="305" r:id="rId41"/>
    <p:sldId id="299" r:id="rId42"/>
    <p:sldId id="309" r:id="rId43"/>
    <p:sldId id="300"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s" id="{2266D7F5-89A7-478C-8A43-C1409DDC88B9}">
          <p14:sldIdLst>
            <p14:sldId id="257"/>
            <p14:sldId id="310"/>
            <p14:sldId id="306"/>
            <p14:sldId id="307"/>
            <p14:sldId id="308"/>
            <p14:sldId id="262"/>
            <p14:sldId id="263"/>
            <p14:sldId id="303"/>
            <p14:sldId id="264"/>
            <p14:sldId id="265"/>
            <p14:sldId id="268"/>
            <p14:sldId id="269"/>
            <p14:sldId id="270"/>
            <p14:sldId id="271"/>
            <p14:sldId id="272"/>
            <p14:sldId id="274"/>
            <p14:sldId id="275"/>
            <p14:sldId id="276"/>
            <p14:sldId id="277"/>
            <p14:sldId id="278"/>
            <p14:sldId id="279"/>
            <p14:sldId id="280"/>
            <p14:sldId id="281"/>
            <p14:sldId id="282"/>
            <p14:sldId id="283"/>
            <p14:sldId id="284"/>
            <p14:sldId id="286"/>
            <p14:sldId id="287"/>
            <p14:sldId id="288"/>
            <p14:sldId id="290"/>
            <p14:sldId id="291"/>
            <p14:sldId id="293"/>
            <p14:sldId id="304"/>
            <p14:sldId id="295"/>
            <p14:sldId id="296"/>
            <p14:sldId id="302"/>
            <p14:sldId id="305"/>
            <p14:sldId id="299"/>
            <p14:sldId id="309"/>
            <p14:sldId id="300"/>
          </p14:sldIdLst>
        </p14:section>
        <p14:section name="Section Headers &amp; Other Text Layouts" id="{5F50D998-ACFC-4905-95DF-13C86905431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188F"/>
    <a:srgbClr val="333333"/>
    <a:srgbClr val="FFF100"/>
    <a:srgbClr val="4DA0E2"/>
    <a:srgbClr val="672A7B"/>
    <a:srgbClr val="505050"/>
    <a:srgbClr val="4D9ED7"/>
    <a:srgbClr val="0020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4" autoAdjust="0"/>
    <p:restoredTop sz="67023" autoAdjust="0"/>
  </p:normalViewPr>
  <p:slideViewPr>
    <p:cSldViewPr snapToObjects="1">
      <p:cViewPr varScale="1">
        <p:scale>
          <a:sx n="75" d="100"/>
          <a:sy n="75" d="100"/>
        </p:scale>
        <p:origin x="43" y="418"/>
      </p:cViewPr>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50" d="100"/>
        <a:sy n="5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5/14/2016</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hdphoto2.wdp>
</file>

<file path=ppt/media/image1.png>
</file>

<file path=ppt/media/image10.png>
</file>

<file path=ppt/media/image11.png>
</file>

<file path=ppt/media/image12.jpe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5.jpg>
</file>

<file path=ppt/media/image6.png>
</file>

<file path=ppt/media/image7.png>
</file>

<file path=ppt/media/image8.jpe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5/14/2016</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2A14FA6D-5CC1-477D-A0DC-F2245326A311}" type="datetime1">
              <a:rPr lang="en-US" smtClean="0"/>
              <a:t>5/14/2016</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97671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dirty="0"/>
          </a:p>
        </p:txBody>
      </p:sp>
      <p:sp>
        <p:nvSpPr>
          <p:cNvPr id="5" name="Date Placeholder 4"/>
          <p:cNvSpPr>
            <a:spLocks noGrp="1"/>
          </p:cNvSpPr>
          <p:nvPr>
            <p:ph type="dt" idx="10"/>
          </p:nvPr>
        </p:nvSpPr>
        <p:spPr/>
        <p:txBody>
          <a:bodyPr/>
          <a:lstStyle/>
          <a:p>
            <a:fld id="{F22B3E36-5CE0-4CB7-82DE-38A88C71BFA8}" type="datetime1">
              <a:rPr lang="en-US" smtClean="0"/>
              <a:pPr/>
              <a:t>5/14/2016</a:t>
            </a:fld>
            <a:endParaRPr lang="en-US" dirty="0"/>
          </a:p>
        </p:txBody>
      </p:sp>
      <p:sp>
        <p:nvSpPr>
          <p:cNvPr id="6" name="Footer Placeholder 5"/>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35</a:t>
            </a:fld>
            <a:endParaRPr lang="en-US" dirty="0"/>
          </a:p>
        </p:txBody>
      </p:sp>
      <p:sp>
        <p:nvSpPr>
          <p:cNvPr id="8" name="Header Placeholder 7"/>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3178766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5/14/2016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1550943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fld id="{0E82BC82-8750-4FBE-93D3-93C35779230C}" type="datetime1">
              <a:rPr lang="en-US" smtClean="0">
                <a:solidFill>
                  <a:prstClr val="black"/>
                </a:solidFill>
              </a:rPr>
              <a:t>5/14/2016</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40</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5982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dirty="0"/>
          </a:p>
        </p:txBody>
      </p:sp>
      <p:sp>
        <p:nvSpPr>
          <p:cNvPr id="5" name="Date Placeholder 4"/>
          <p:cNvSpPr>
            <a:spLocks noGrp="1"/>
          </p:cNvSpPr>
          <p:nvPr>
            <p:ph type="dt" idx="10"/>
          </p:nvPr>
        </p:nvSpPr>
        <p:spPr/>
        <p:txBody>
          <a:bodyPr/>
          <a:lstStyle/>
          <a:p>
            <a:fld id="{F22B3E36-5CE0-4CB7-82DE-38A88C71BFA8}" type="datetime1">
              <a:rPr lang="en-US" smtClean="0"/>
              <a:pPr/>
              <a:t>5/14/2016</a:t>
            </a:fld>
            <a:endParaRPr lang="en-US" dirty="0"/>
          </a:p>
        </p:txBody>
      </p:sp>
      <p:sp>
        <p:nvSpPr>
          <p:cNvPr id="6" name="Footer Placeholder 5"/>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6</a:t>
            </a:fld>
            <a:endParaRPr lang="en-US" dirty="0"/>
          </a:p>
        </p:txBody>
      </p:sp>
      <p:sp>
        <p:nvSpPr>
          <p:cNvPr id="8" name="Header Placeholder 7"/>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3120669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5/14/2016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1605482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61315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30426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500431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794861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989739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5/14/2016 2:52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81214887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userDrawn="1"/>
        </p:nvSpPr>
        <p:spPr bwMode="white">
          <a:xfrm>
            <a:off x="0" y="-318"/>
            <a:ext cx="12435840" cy="69951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58332" y="6182440"/>
            <a:ext cx="1552931" cy="332660"/>
          </a:xfrm>
          <a:prstGeom prst="rect">
            <a:avLst/>
          </a:prstGeom>
        </p:spPr>
      </p:pic>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860535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4" orient="horz" pos="4406" userDrawn="1">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287338" indent="-287338">
              <a:spcBef>
                <a:spcPts val="1224"/>
              </a:spcBef>
              <a:buClr>
                <a:schemeClr val="tx1"/>
              </a:buClr>
              <a:buFont typeface="Wingdings" panose="05000000000000000000" pitchFamily="2" charset="2"/>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287338" indent="-287338">
              <a:spcBef>
                <a:spcPts val="1224"/>
              </a:spcBef>
              <a:buClr>
                <a:schemeClr val="tx1"/>
              </a:buClr>
              <a:buFont typeface="Wingdings" panose="05000000000000000000" pitchFamily="2" charset="2"/>
              <a:buChar char="§"/>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Tree>
    <p:extLst>
      <p:ext uri="{BB962C8B-B14F-4D97-AF65-F5344CB8AC3E}">
        <p14:creationId xmlns:p14="http://schemas.microsoft.com/office/powerpoint/2010/main" val="29152932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39016138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Tree>
    <p:extLst>
      <p:ext uri="{BB962C8B-B14F-4D97-AF65-F5344CB8AC3E}">
        <p14:creationId xmlns:p14="http://schemas.microsoft.com/office/powerpoint/2010/main" val="253860340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318336336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124333386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033091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1798637"/>
          </a:xfrm>
        </p:spPr>
        <p:txBody>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0181643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10058336"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58332" y="6182440"/>
            <a:ext cx="1552931" cy="332660"/>
          </a:xfrm>
          <a:prstGeom prst="rect">
            <a:avLst/>
          </a:prstGeom>
        </p:spPr>
      </p:pic>
      <p:sp>
        <p:nvSpPr>
          <p:cNvPr id="8"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16708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675439" y="1241426"/>
            <a:ext cx="5486399" cy="917575"/>
          </a:xfrm>
        </p:spPr>
        <p:txBody>
          <a:bodyPr/>
          <a:lstStyle>
            <a:lvl1pPr>
              <a:defRPr sz="66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216650" cy="6988560"/>
          </a:xfrm>
          <a:blipFill>
            <a:blip r:embed="rId2"/>
            <a:stretch>
              <a:fillRect/>
            </a:stretch>
          </a:blipFill>
        </p:spPr>
        <p:txBody>
          <a:bodyPr tIns="548640" anchor="ctr" anchorCtr="0">
            <a:noAutofit/>
          </a:bodyPr>
          <a:lstStyle>
            <a:lvl1pPr marL="0" indent="0" algn="ctr">
              <a:buNone/>
              <a:defRPr sz="1400"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405154219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789656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06"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74640" y="1537564"/>
            <a:ext cx="3931940"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18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298820835"/>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06" rtl="0" eaLnBrk="1" latinLnBrk="0" hangingPunct="1">
              <a:spcBef>
                <a:spcPct val="20000"/>
              </a:spcBef>
              <a:spcAft>
                <a:spcPts val="1632"/>
              </a:spcAft>
            </a:pPr>
            <a:r>
              <a:rPr lang="en-US"/>
              <a:t>Click to edit Master text styles</a:t>
            </a:r>
          </a:p>
        </p:txBody>
      </p:sp>
      <p:sp>
        <p:nvSpPr>
          <p:cNvPr id="6" name="Text Placeholder 8"/>
          <p:cNvSpPr>
            <a:spLocks noGrp="1"/>
          </p:cNvSpPr>
          <p:nvPr>
            <p:ph type="body" sz="quarter" idx="16" hasCustomPrompt="1"/>
          </p:nvPr>
        </p:nvSpPr>
        <p:spPr>
          <a:xfrm>
            <a:off x="274642" y="296864"/>
            <a:ext cx="11887199" cy="914400"/>
          </a:xfrm>
        </p:spPr>
        <p:txBody>
          <a:bodyPr vert="horz" lIns="182880" tIns="146304" rIns="182880" bIns="146304" rtlCol="0" anchor="t">
            <a:noAutofit/>
          </a:bodyPr>
          <a:lstStyle>
            <a:lvl1pPr marL="0" indent="0" algn="l" defTabSz="932681"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74640" y="1537564"/>
            <a:ext cx="3931940"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99"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18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01088372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877" indent="-342877">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06"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65106339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8004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9" y="1668463"/>
            <a:ext cx="8778211" cy="5029200"/>
          </a:xfrm>
        </p:spPr>
        <p:txBody>
          <a:bodyPr wrap="square">
            <a:no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06"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229041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757448" y="304193"/>
            <a:ext cx="4409440" cy="6400800"/>
          </a:xfrm>
          <a:prstGeom prst="rect">
            <a:avLst/>
          </a:prstGeom>
        </p:spPr>
      </p:pic>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7314044" cy="3475534"/>
          </a:xfrm>
          <a:noFill/>
        </p:spPr>
        <p:txBody>
          <a:bodyPr tIns="91440" bIns="91440" anchor="t" anchorCtr="0"/>
          <a:lstStyle>
            <a:lvl1pPr>
              <a:defRPr sz="7200" spc="-100"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4685507"/>
            <a:ext cx="7315200" cy="1829593"/>
          </a:xfrm>
          <a:noFill/>
        </p:spPr>
        <p:txBody>
          <a:bodyPr lIns="182880" tIns="146304" rIns="182880" bIns="146304">
            <a:noAutofit/>
          </a:bodyPr>
          <a:lstStyle>
            <a:lvl1pPr marL="0" indent="0">
              <a:spcBef>
                <a:spcPts val="0"/>
              </a:spcBef>
              <a:buNone/>
              <a:defRPr sz="3600"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2386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26192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9"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06"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74637"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54924506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9143999" cy="2751698"/>
          </a:xfrm>
          <a:noFill/>
        </p:spPr>
        <p:txBody>
          <a:bodyPr tIns="91440" bIns="91440" anchor="t" anchorCtr="0"/>
          <a:lstStyle>
            <a:lvl1pPr>
              <a:defRPr sz="7200" spc="-100" baseline="0">
                <a:gradFill>
                  <a:gsLst>
                    <a:gs pos="75912">
                      <a:schemeClr val="tx1"/>
                    </a:gs>
                    <a:gs pos="34307">
                      <a:schemeClr val="tx1"/>
                    </a:gs>
                    <a:gs pos="43000">
                      <a:schemeClr val="tx1"/>
                    </a:gs>
                  </a:gsLst>
                  <a:lin ang="5400000" scaled="0"/>
                </a:gradFill>
              </a:defRPr>
            </a:lvl1pPr>
          </a:lstStyle>
          <a:p>
            <a:r>
              <a:rPr lang="en-US" dirty="0"/>
              <a:t>Video title</a:t>
            </a:r>
          </a:p>
        </p:txBody>
      </p:sp>
      <p:pic>
        <p:nvPicPr>
          <p:cNvPr id="9" name="Picture 8"/>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2159412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75912">
                      <a:schemeClr val="tx1"/>
                    </a:gs>
                    <a:gs pos="34307">
                      <a:schemeClr val="tx1"/>
                    </a:gs>
                    <a:gs pos="4300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625369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3"/>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790270825"/>
      </p:ext>
    </p:extLst>
  </p:cSld>
  <p:clrMap bg1="dk1" tx1="lt1" bg2="dk2" tx2="lt2" accent1="accent1" accent2="accent2" accent3="accent3" accent4="accent4" accent5="accent5" accent6="accent6" hlink="hlink" folHlink="folHlink"/>
  <p:sldLayoutIdLst>
    <p:sldLayoutId id="2147484167" r:id="rId1"/>
    <p:sldLayoutId id="2147484215" r:id="rId2"/>
    <p:sldLayoutId id="2147484105" r:id="rId3"/>
    <p:sldLayoutId id="2147484182" r:id="rId4"/>
    <p:sldLayoutId id="2147484130" r:id="rId5"/>
    <p:sldLayoutId id="2147484101" r:id="rId6"/>
    <p:sldLayoutId id="2147484102" r:id="rId7"/>
    <p:sldLayoutId id="2147484098" r:id="rId8"/>
    <p:sldLayoutId id="2147484086" r:id="rId9"/>
    <p:sldLayoutId id="2147484100" r:id="rId10"/>
    <p:sldLayoutId id="2147484089" r:id="rId11"/>
    <p:sldLayoutId id="2147484092" r:id="rId12"/>
    <p:sldLayoutId id="2147484190" r:id="rId13"/>
    <p:sldLayoutId id="2147484195" r:id="rId14"/>
    <p:sldLayoutId id="2147484209" r:id="rId15"/>
    <p:sldLayoutId id="2147484196" r:id="rId16"/>
    <p:sldLayoutId id="2147484208" r:id="rId17"/>
    <p:sldLayoutId id="2147484192" r:id="rId18"/>
    <p:sldLayoutId id="2147484189" r:id="rId19"/>
    <p:sldLayoutId id="2147484194" r:id="rId20"/>
    <p:sldLayoutId id="2147484127" r:id="rId21"/>
    <p:sldLayoutId id="2147484093" r:id="rId22"/>
    <p:sldLayoutId id="2147484129" r:id="rId23"/>
    <p:sldLayoutId id="2147484203" r:id="rId24"/>
    <p:sldLayoutId id="2147484217" r:id="rId25"/>
    <p:sldLayoutId id="2147484218" r:id="rId26"/>
    <p:sldLayoutId id="2147484219" r:id="rId27"/>
    <p:sldLayoutId id="2147484220" r:id="rId28"/>
    <p:sldLayoutId id="2147484221" r:id="rId29"/>
    <p:sldLayoutId id="2147484222" r:id="rId30"/>
    <p:sldLayoutId id="2147484223" r:id="rId31"/>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661" userDrawn="1">
          <p15:clr>
            <a:srgbClr val="5ACBF0"/>
          </p15:clr>
        </p15:guide>
        <p15:guide id="4" orient="horz" pos="4219" userDrawn="1">
          <p15:clr>
            <a:srgbClr val="5ACBF0"/>
          </p15:clr>
        </p15:guide>
        <p15:guide id="5" pos="749" userDrawn="1">
          <p15:clr>
            <a:srgbClr val="5ACBF0"/>
          </p15:clr>
        </p15:guide>
        <p15:guide id="6" pos="1325" userDrawn="1">
          <p15:clr>
            <a:srgbClr val="5ACBF0"/>
          </p15:clr>
        </p15:guide>
        <p15:guide id="7" pos="1901" userDrawn="1">
          <p15:clr>
            <a:srgbClr val="5ACBF0"/>
          </p15:clr>
        </p15:guide>
        <p15:guide id="8" pos="2477" userDrawn="1">
          <p15:clr>
            <a:srgbClr val="5ACBF0"/>
          </p15:clr>
        </p15:guide>
        <p15:guide id="9" pos="3053" userDrawn="1">
          <p15:clr>
            <a:srgbClr val="5ACBF0"/>
          </p15:clr>
        </p15:guide>
        <p15:guide id="10" pos="3629" userDrawn="1">
          <p15:clr>
            <a:srgbClr val="5ACBF0"/>
          </p15:clr>
        </p15:guide>
        <p15:guide id="11" pos="4205" userDrawn="1">
          <p15:clr>
            <a:srgbClr val="5ACBF0"/>
          </p15:clr>
        </p15:guide>
        <p15:guide id="12" pos="4781" userDrawn="1">
          <p15:clr>
            <a:srgbClr val="5ACBF0"/>
          </p15:clr>
        </p15:guide>
        <p15:guide id="13" pos="5357" userDrawn="1">
          <p15:clr>
            <a:srgbClr val="5ACBF0"/>
          </p15:clr>
        </p15:guide>
        <p15:guide id="14" pos="5933" userDrawn="1">
          <p15:clr>
            <a:srgbClr val="5ACBF0"/>
          </p15:clr>
        </p15:guide>
        <p15:guide id="15" pos="6509" userDrawn="1">
          <p15:clr>
            <a:srgbClr val="5ACBF0"/>
          </p15:clr>
        </p15:guide>
        <p15:guide id="16" pos="7085"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288" userDrawn="1">
          <p15:clr>
            <a:srgbClr val="C35EA4"/>
          </p15:clr>
        </p15:guide>
        <p15:guide id="24" pos="7546"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msdn.microsoft.com/en-us/library/azure/mt163571.aspx" TargetMode="External"/><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8" Type="http://schemas.openxmlformats.org/officeDocument/2006/relationships/image" Target="../media/image13.gif"/><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hyperlink" Target="http://bit.ly/AUUG03Home"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6.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p:txBody>
          <a:bodyPr/>
          <a:lstStyle/>
          <a:p>
            <a:r>
              <a:rPr lang="en-US" dirty="0"/>
              <a:t>Shawn Weisfeld</a:t>
            </a:r>
          </a:p>
          <a:p>
            <a:r>
              <a:rPr lang="en-US" dirty="0"/>
              <a:t>shawn@shawnweisfeld.com</a:t>
            </a:r>
          </a:p>
          <a:p>
            <a:r>
              <a:rPr lang="en-US" dirty="0"/>
              <a:t>http://www.ShawnWeisfeld.com</a:t>
            </a:r>
          </a:p>
        </p:txBody>
      </p:sp>
      <p:sp>
        <p:nvSpPr>
          <p:cNvPr id="4" name="Title 3"/>
          <p:cNvSpPr>
            <a:spLocks noGrp="1"/>
          </p:cNvSpPr>
          <p:nvPr>
            <p:ph type="title"/>
          </p:nvPr>
        </p:nvSpPr>
        <p:spPr>
          <a:xfrm>
            <a:off x="276540" y="1668462"/>
            <a:ext cx="10058336" cy="1837298"/>
          </a:xfrm>
        </p:spPr>
        <p:txBody>
          <a:bodyPr/>
          <a:lstStyle/>
          <a:p>
            <a:r>
              <a:rPr lang="en-US" dirty="0"/>
              <a:t>Building Elastic SaaS Applications with Azure SQL DB </a:t>
            </a:r>
          </a:p>
        </p:txBody>
      </p:sp>
    </p:spTree>
    <p:extLst>
      <p:ext uri="{BB962C8B-B14F-4D97-AF65-F5344CB8AC3E}">
        <p14:creationId xmlns:p14="http://schemas.microsoft.com/office/powerpoint/2010/main" val="41016809"/>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1"/>
                </a:solidFill>
              </a:rPr>
              <a:t>Database Service Tiers</a:t>
            </a:r>
            <a:br>
              <a:rPr lang="en-US" dirty="0">
                <a:solidFill>
                  <a:schemeClr val="tx1"/>
                </a:solidFill>
              </a:rPr>
            </a:br>
            <a:endParaRPr lang="en-US" dirty="0"/>
          </a:p>
        </p:txBody>
      </p:sp>
      <p:grpSp>
        <p:nvGrpSpPr>
          <p:cNvPr id="6" name="Group 5"/>
          <p:cNvGrpSpPr/>
          <p:nvPr/>
        </p:nvGrpSpPr>
        <p:grpSpPr>
          <a:xfrm>
            <a:off x="1189751" y="1973479"/>
            <a:ext cx="10037698" cy="3961838"/>
            <a:chOff x="1189037" y="2201862"/>
            <a:chExt cx="10039121" cy="3581400"/>
          </a:xfrm>
        </p:grpSpPr>
        <p:grpSp>
          <p:nvGrpSpPr>
            <p:cNvPr id="39" name="Group 38"/>
            <p:cNvGrpSpPr/>
            <p:nvPr/>
          </p:nvGrpSpPr>
          <p:grpSpPr>
            <a:xfrm>
              <a:off x="3170237" y="2201862"/>
              <a:ext cx="8057921" cy="553836"/>
              <a:chOff x="3170237" y="2201862"/>
              <a:chExt cx="8057921" cy="553836"/>
            </a:xfrm>
          </p:grpSpPr>
          <p:sp>
            <p:nvSpPr>
              <p:cNvPr id="10" name="Rectangle 9"/>
              <p:cNvSpPr/>
              <p:nvPr/>
            </p:nvSpPr>
            <p:spPr bwMode="auto">
              <a:xfrm>
                <a:off x="3170237" y="2201862"/>
                <a:ext cx="2514600" cy="55383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Basic</a:t>
                </a:r>
              </a:p>
            </p:txBody>
          </p:sp>
          <p:sp>
            <p:nvSpPr>
              <p:cNvPr id="11" name="Rectangle 10"/>
              <p:cNvSpPr/>
              <p:nvPr/>
            </p:nvSpPr>
            <p:spPr bwMode="auto">
              <a:xfrm>
                <a:off x="5722165" y="2201862"/>
                <a:ext cx="2514600" cy="553836"/>
              </a:xfrm>
              <a:prstGeom prst="rect">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Standard</a:t>
                </a:r>
              </a:p>
            </p:txBody>
          </p:sp>
          <p:sp>
            <p:nvSpPr>
              <p:cNvPr id="12" name="Rectangle 11"/>
              <p:cNvSpPr/>
              <p:nvPr/>
            </p:nvSpPr>
            <p:spPr bwMode="auto">
              <a:xfrm>
                <a:off x="8277676" y="2201862"/>
                <a:ext cx="2950482" cy="553836"/>
              </a:xfrm>
              <a:prstGeom prst="rect">
                <a:avLst/>
              </a:prstGeom>
              <a:solidFill>
                <a:srgbClr val="8039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Premium</a:t>
                </a:r>
              </a:p>
            </p:txBody>
          </p:sp>
        </p:grpSp>
        <p:grpSp>
          <p:nvGrpSpPr>
            <p:cNvPr id="2" name="Group 1"/>
            <p:cNvGrpSpPr/>
            <p:nvPr/>
          </p:nvGrpSpPr>
          <p:grpSpPr>
            <a:xfrm>
              <a:off x="1189037" y="2807375"/>
              <a:ext cx="10039121" cy="553836"/>
              <a:chOff x="1189037" y="2650431"/>
              <a:chExt cx="10039121" cy="553836"/>
            </a:xfrm>
          </p:grpSpPr>
          <p:sp>
            <p:nvSpPr>
              <p:cNvPr id="13" name="Rectangle 12"/>
              <p:cNvSpPr/>
              <p:nvPr/>
            </p:nvSpPr>
            <p:spPr bwMode="auto">
              <a:xfrm>
                <a:off x="3170237" y="2650431"/>
                <a:ext cx="2514600"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1801" dirty="0">
                    <a:gradFill>
                      <a:gsLst>
                        <a:gs pos="0">
                          <a:srgbClr val="FFFFFF"/>
                        </a:gs>
                        <a:gs pos="100000">
                          <a:srgbClr val="FFFFFF"/>
                        </a:gs>
                      </a:gsLst>
                      <a:lin ang="5400000" scaled="0"/>
                    </a:gradFill>
                    <a:ea typeface="Segoe UI" pitchFamily="34" charset="0"/>
                    <a:cs typeface="Segoe UI" pitchFamily="34" charset="0"/>
                  </a:rPr>
                  <a:t>Light transactional workloads</a:t>
                </a:r>
              </a:p>
            </p:txBody>
          </p:sp>
          <p:sp>
            <p:nvSpPr>
              <p:cNvPr id="14" name="Rectangle 13"/>
              <p:cNvSpPr/>
              <p:nvPr/>
            </p:nvSpPr>
            <p:spPr bwMode="auto">
              <a:xfrm>
                <a:off x="5722165" y="2650431"/>
                <a:ext cx="2514600"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3" rIns="91427"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1801" dirty="0">
                    <a:gradFill>
                      <a:gsLst>
                        <a:gs pos="0">
                          <a:srgbClr val="FFFFFF"/>
                        </a:gs>
                        <a:gs pos="100000">
                          <a:srgbClr val="FFFFFF"/>
                        </a:gs>
                      </a:gsLst>
                      <a:lin ang="5400000" scaled="0"/>
                    </a:gradFill>
                    <a:ea typeface="Segoe UI" pitchFamily="34" charset="0"/>
                    <a:cs typeface="Segoe UI" pitchFamily="34" charset="0"/>
                  </a:rPr>
                  <a:t>Go-to option for most business applications</a:t>
                </a:r>
              </a:p>
            </p:txBody>
          </p:sp>
          <p:sp>
            <p:nvSpPr>
              <p:cNvPr id="15" name="Rectangle 14"/>
              <p:cNvSpPr/>
              <p:nvPr/>
            </p:nvSpPr>
            <p:spPr bwMode="auto">
              <a:xfrm>
                <a:off x="8277676" y="2650431"/>
                <a:ext cx="2950482"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146283" rIns="91427"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1801" dirty="0">
                    <a:gradFill>
                      <a:gsLst>
                        <a:gs pos="0">
                          <a:srgbClr val="FFFFFF"/>
                        </a:gs>
                        <a:gs pos="100000">
                          <a:srgbClr val="FFFFFF"/>
                        </a:gs>
                      </a:gsLst>
                      <a:lin ang="5400000" scaled="0"/>
                    </a:gradFill>
                    <a:ea typeface="Segoe UI" pitchFamily="34" charset="0"/>
                    <a:cs typeface="Segoe UI" pitchFamily="34" charset="0"/>
                  </a:rPr>
                  <a:t>High throughput and business-critical databases </a:t>
                </a:r>
              </a:p>
            </p:txBody>
          </p:sp>
          <p:sp>
            <p:nvSpPr>
              <p:cNvPr id="16" name="Rectangle 15"/>
              <p:cNvSpPr/>
              <p:nvPr/>
            </p:nvSpPr>
            <p:spPr bwMode="auto">
              <a:xfrm>
                <a:off x="1189037" y="2650431"/>
                <a:ext cx="1932669" cy="553836"/>
              </a:xfrm>
              <a:prstGeom prst="rec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411" fontAlgn="base">
                  <a:lnSpc>
                    <a:spcPct val="85000"/>
                  </a:lnSpc>
                  <a:spcBef>
                    <a:spcPct val="0"/>
                  </a:spcBef>
                  <a:spcAft>
                    <a:spcPct val="0"/>
                  </a:spcAft>
                </a:pPr>
                <a:r>
                  <a:rPr lang="en-US" sz="2000" dirty="0">
                    <a:solidFill>
                      <a:schemeClr val="tx1"/>
                    </a:solidFill>
                    <a:ea typeface="Segoe UI" pitchFamily="34" charset="0"/>
                    <a:cs typeface="Segoe UI" pitchFamily="34" charset="0"/>
                  </a:rPr>
                  <a:t>Intended Use</a:t>
                </a:r>
              </a:p>
            </p:txBody>
          </p:sp>
        </p:grpSp>
        <p:grpSp>
          <p:nvGrpSpPr>
            <p:cNvPr id="4" name="Group 3"/>
            <p:cNvGrpSpPr/>
            <p:nvPr/>
          </p:nvGrpSpPr>
          <p:grpSpPr>
            <a:xfrm>
              <a:off x="1189037" y="5229426"/>
              <a:ext cx="10039120" cy="553836"/>
              <a:chOff x="1189037" y="3251400"/>
              <a:chExt cx="10039120" cy="553836"/>
            </a:xfrm>
          </p:grpSpPr>
          <p:sp>
            <p:nvSpPr>
              <p:cNvPr id="17" name="Rectangle 16"/>
              <p:cNvSpPr/>
              <p:nvPr/>
            </p:nvSpPr>
            <p:spPr bwMode="auto">
              <a:xfrm>
                <a:off x="3170236" y="3251400"/>
                <a:ext cx="8057921"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2400" dirty="0">
                    <a:gradFill>
                      <a:gsLst>
                        <a:gs pos="0">
                          <a:srgbClr val="FFFFFF"/>
                        </a:gs>
                        <a:gs pos="100000">
                          <a:srgbClr val="FFFFFF"/>
                        </a:gs>
                      </a:gsLst>
                      <a:lin ang="5400000" scaled="0"/>
                    </a:gradFill>
                    <a:latin typeface="Segoe WP Semibold" panose="020B0702040204020203" pitchFamily="34" charset="0"/>
                    <a:ea typeface="Segoe UI" pitchFamily="34" charset="0"/>
                    <a:cs typeface="Segoe WP Semibold" panose="020B0702040204020203" pitchFamily="34" charset="0"/>
                  </a:rPr>
                  <a:t>99.99%</a:t>
                </a:r>
                <a:r>
                  <a:rPr lang="en-US" sz="2000" baseline="30000" dirty="0">
                    <a:gradFill>
                      <a:gsLst>
                        <a:gs pos="0">
                          <a:srgbClr val="FFFFFF"/>
                        </a:gs>
                        <a:gs pos="100000">
                          <a:srgbClr val="FFFFFF"/>
                        </a:gs>
                      </a:gsLst>
                      <a:lin ang="5400000" scaled="0"/>
                    </a:gradFill>
                    <a:ea typeface="Segoe UI" pitchFamily="34" charset="0"/>
                    <a:cs typeface="Segoe UI" pitchFamily="34" charset="0"/>
                  </a:rPr>
                  <a:t>*</a:t>
                </a:r>
              </a:p>
            </p:txBody>
          </p:sp>
          <p:sp>
            <p:nvSpPr>
              <p:cNvPr id="18" name="Rectangle 17"/>
              <p:cNvSpPr/>
              <p:nvPr/>
            </p:nvSpPr>
            <p:spPr bwMode="auto">
              <a:xfrm>
                <a:off x="1189037" y="3251400"/>
                <a:ext cx="1932669" cy="553836"/>
              </a:xfrm>
              <a:prstGeom prst="rec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411" fontAlgn="base">
                  <a:lnSpc>
                    <a:spcPct val="85000"/>
                  </a:lnSpc>
                  <a:spcBef>
                    <a:spcPct val="0"/>
                  </a:spcBef>
                  <a:spcAft>
                    <a:spcPct val="0"/>
                  </a:spcAft>
                </a:pPr>
                <a:r>
                  <a:rPr lang="en-US" sz="2000" dirty="0">
                    <a:solidFill>
                      <a:schemeClr val="tx1"/>
                    </a:solidFill>
                    <a:ea typeface="Segoe UI" pitchFamily="34" charset="0"/>
                    <a:cs typeface="Segoe UI" pitchFamily="34" charset="0"/>
                  </a:rPr>
                  <a:t>Availability</a:t>
                </a:r>
              </a:p>
            </p:txBody>
          </p:sp>
        </p:grpSp>
        <p:grpSp>
          <p:nvGrpSpPr>
            <p:cNvPr id="7" name="Group 6"/>
            <p:cNvGrpSpPr/>
            <p:nvPr/>
          </p:nvGrpSpPr>
          <p:grpSpPr>
            <a:xfrm>
              <a:off x="1189037" y="3412888"/>
              <a:ext cx="10039121" cy="553836"/>
              <a:chOff x="1189037" y="5072957"/>
              <a:chExt cx="10039121" cy="553836"/>
            </a:xfrm>
          </p:grpSpPr>
          <p:sp>
            <p:nvSpPr>
              <p:cNvPr id="23" name="Rectangle 22"/>
              <p:cNvSpPr/>
              <p:nvPr/>
            </p:nvSpPr>
            <p:spPr bwMode="auto">
              <a:xfrm>
                <a:off x="3170237" y="5072957"/>
                <a:ext cx="2514600"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lvl="0" algn="ctr"/>
                <a:r>
                  <a:rPr lang="en-US" sz="3200" dirty="0">
                    <a:solidFill>
                      <a:srgbClr val="FFFFFF"/>
                    </a:solidFill>
                  </a:rPr>
                  <a:t>•</a:t>
                </a:r>
              </a:p>
            </p:txBody>
          </p:sp>
          <p:sp>
            <p:nvSpPr>
              <p:cNvPr id="24" name="Rectangle 23"/>
              <p:cNvSpPr/>
              <p:nvPr/>
            </p:nvSpPr>
            <p:spPr bwMode="auto">
              <a:xfrm>
                <a:off x="5722165" y="5072957"/>
                <a:ext cx="2514600"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lvl="0" algn="ctr"/>
                <a:r>
                  <a:rPr lang="en-US" sz="3200" dirty="0">
                    <a:solidFill>
                      <a:srgbClr val="FFFFFF"/>
                    </a:solidFill>
                  </a:rPr>
                  <a:t>••</a:t>
                </a:r>
              </a:p>
            </p:txBody>
          </p:sp>
          <p:sp>
            <p:nvSpPr>
              <p:cNvPr id="25" name="Rectangle 24"/>
              <p:cNvSpPr/>
              <p:nvPr/>
            </p:nvSpPr>
            <p:spPr bwMode="auto">
              <a:xfrm>
                <a:off x="8277676" y="5072957"/>
                <a:ext cx="2950482"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lvl="0" algn="ctr"/>
                <a:r>
                  <a:rPr lang="en-US" sz="3200">
                    <a:solidFill>
                      <a:srgbClr val="FFFFFF"/>
                    </a:solidFill>
                  </a:rPr>
                  <a:t>•••</a:t>
                </a:r>
                <a:endParaRPr lang="en-US" sz="3200" dirty="0">
                  <a:solidFill>
                    <a:srgbClr val="FFFFFF"/>
                  </a:solidFill>
                </a:endParaRPr>
              </a:p>
            </p:txBody>
          </p:sp>
          <p:sp>
            <p:nvSpPr>
              <p:cNvPr id="26" name="Rectangle 25"/>
              <p:cNvSpPr/>
              <p:nvPr/>
            </p:nvSpPr>
            <p:spPr bwMode="auto">
              <a:xfrm>
                <a:off x="1189037" y="5072957"/>
                <a:ext cx="1932669" cy="553836"/>
              </a:xfrm>
              <a:prstGeom prst="rec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411" fontAlgn="base">
                  <a:lnSpc>
                    <a:spcPct val="85000"/>
                  </a:lnSpc>
                  <a:spcBef>
                    <a:spcPct val="0"/>
                  </a:spcBef>
                  <a:spcAft>
                    <a:spcPct val="0"/>
                  </a:spcAft>
                </a:pPr>
                <a:r>
                  <a:rPr lang="en-US" sz="2000" dirty="0">
                    <a:solidFill>
                      <a:schemeClr val="tx1"/>
                    </a:solidFill>
                    <a:ea typeface="Segoe UI" pitchFamily="34" charset="0"/>
                    <a:cs typeface="Segoe UI" pitchFamily="34" charset="0"/>
                  </a:rPr>
                  <a:t>Performance</a:t>
                </a:r>
              </a:p>
            </p:txBody>
          </p:sp>
        </p:grpSp>
        <p:grpSp>
          <p:nvGrpSpPr>
            <p:cNvPr id="5" name="Group 4"/>
            <p:cNvGrpSpPr/>
            <p:nvPr/>
          </p:nvGrpSpPr>
          <p:grpSpPr>
            <a:xfrm>
              <a:off x="1189037" y="4623914"/>
              <a:ext cx="10039120" cy="553836"/>
              <a:chOff x="1189037" y="3861812"/>
              <a:chExt cx="10039120" cy="553836"/>
            </a:xfrm>
          </p:grpSpPr>
          <p:sp>
            <p:nvSpPr>
              <p:cNvPr id="31" name="Rectangle 30"/>
              <p:cNvSpPr/>
              <p:nvPr/>
            </p:nvSpPr>
            <p:spPr bwMode="auto">
              <a:xfrm>
                <a:off x="3170236" y="3861812"/>
                <a:ext cx="8057921"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Fully compatible with SQL Server 2014 databases</a:t>
                </a:r>
                <a:endParaRPr lang="en-US" sz="2000" baseline="30000" dirty="0">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p:nvSpPr>
            <p:spPr bwMode="auto">
              <a:xfrm>
                <a:off x="1189037" y="3861812"/>
                <a:ext cx="1932669" cy="553836"/>
              </a:xfrm>
              <a:prstGeom prst="rec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411" fontAlgn="base">
                  <a:lnSpc>
                    <a:spcPct val="85000"/>
                  </a:lnSpc>
                  <a:spcBef>
                    <a:spcPct val="0"/>
                  </a:spcBef>
                  <a:spcAft>
                    <a:spcPct val="0"/>
                  </a:spcAft>
                </a:pPr>
                <a:r>
                  <a:rPr lang="en-US" sz="2000" dirty="0">
                    <a:solidFill>
                      <a:schemeClr val="tx1"/>
                    </a:solidFill>
                    <a:ea typeface="Segoe UI" pitchFamily="34" charset="0"/>
                    <a:cs typeface="Segoe UI" pitchFamily="34" charset="0"/>
                  </a:rPr>
                  <a:t>Programming</a:t>
                </a:r>
                <a:br>
                  <a:rPr lang="en-US" sz="2000" dirty="0">
                    <a:solidFill>
                      <a:schemeClr val="tx1"/>
                    </a:solidFill>
                    <a:ea typeface="Segoe UI" pitchFamily="34" charset="0"/>
                    <a:cs typeface="Segoe UI" pitchFamily="34" charset="0"/>
                  </a:rPr>
                </a:br>
                <a:r>
                  <a:rPr lang="en-US" sz="2000" dirty="0">
                    <a:solidFill>
                      <a:schemeClr val="tx1"/>
                    </a:solidFill>
                    <a:ea typeface="Segoe UI" pitchFamily="34" charset="0"/>
                    <a:cs typeface="Segoe UI" pitchFamily="34" charset="0"/>
                  </a:rPr>
                  <a:t>Surface</a:t>
                </a:r>
              </a:p>
            </p:txBody>
          </p:sp>
        </p:grpSp>
        <p:grpSp>
          <p:nvGrpSpPr>
            <p:cNvPr id="36" name="Group 35"/>
            <p:cNvGrpSpPr/>
            <p:nvPr/>
          </p:nvGrpSpPr>
          <p:grpSpPr>
            <a:xfrm>
              <a:off x="1189037" y="4018401"/>
              <a:ext cx="10039120" cy="553836"/>
              <a:chOff x="1189037" y="3861812"/>
              <a:chExt cx="10039120" cy="553836"/>
            </a:xfrm>
          </p:grpSpPr>
          <p:sp>
            <p:nvSpPr>
              <p:cNvPr id="37" name="Rectangle 36"/>
              <p:cNvSpPr/>
              <p:nvPr/>
            </p:nvSpPr>
            <p:spPr bwMode="auto">
              <a:xfrm>
                <a:off x="3170236" y="3861812"/>
                <a:ext cx="8057921" cy="553836"/>
              </a:xfrm>
              <a:prstGeom prst="rect">
                <a:avLst/>
              </a:prstGeom>
              <a:solidFill>
                <a:srgbClr val="37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411" fontAlgn="base">
                  <a:lnSpc>
                    <a:spcPct val="90000"/>
                  </a:lnSpc>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Isolated databases and elastic database pools</a:t>
                </a:r>
                <a:endParaRPr lang="en-US" sz="2000" baseline="30000" dirty="0">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p:nvSpPr>
            <p:spPr bwMode="auto">
              <a:xfrm>
                <a:off x="1189037" y="3861812"/>
                <a:ext cx="1932669" cy="553836"/>
              </a:xfrm>
              <a:prstGeom prst="rec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411" fontAlgn="base">
                  <a:lnSpc>
                    <a:spcPct val="85000"/>
                  </a:lnSpc>
                  <a:spcBef>
                    <a:spcPct val="0"/>
                  </a:spcBef>
                  <a:spcAft>
                    <a:spcPct val="0"/>
                  </a:spcAft>
                </a:pPr>
                <a:r>
                  <a:rPr lang="en-US" sz="2000" dirty="0">
                    <a:solidFill>
                      <a:schemeClr val="tx1"/>
                    </a:solidFill>
                    <a:ea typeface="Segoe UI" pitchFamily="34" charset="0"/>
                    <a:cs typeface="Segoe UI" pitchFamily="34" charset="0"/>
                  </a:rPr>
                  <a:t>Workload Elasticity</a:t>
                </a:r>
              </a:p>
            </p:txBody>
          </p:sp>
        </p:grpSp>
      </p:grpSp>
      <p:sp>
        <p:nvSpPr>
          <p:cNvPr id="27" name="Rectangle 26"/>
          <p:cNvSpPr/>
          <p:nvPr/>
        </p:nvSpPr>
        <p:spPr>
          <a:xfrm>
            <a:off x="1087020" y="6451091"/>
            <a:ext cx="10654619" cy="276871"/>
          </a:xfrm>
          <a:prstGeom prst="rect">
            <a:avLst/>
          </a:prstGeom>
        </p:spPr>
        <p:txBody>
          <a:bodyPr wrap="square">
            <a:spAutoFit/>
          </a:bodyPr>
          <a:lstStyle/>
          <a:p>
            <a:pPr defTabSz="913989"/>
            <a:r>
              <a:rPr lang="en-US" sz="1199" dirty="0">
                <a:solidFill>
                  <a:schemeClr val="tx2">
                    <a:lumMod val="60000"/>
                    <a:lumOff val="40000"/>
                  </a:schemeClr>
                </a:solidFill>
                <a:latin typeface="Segoe UI Light"/>
                <a:ea typeface="Times New Roman" panose="02020603050405020304" pitchFamily="18" charset="0"/>
              </a:rPr>
              <a:t>*The 99.99% availability SLA does not apply to Web and Business editions, which continue to be supported at 99.9% availability.</a:t>
            </a:r>
          </a:p>
        </p:txBody>
      </p:sp>
    </p:spTree>
    <p:extLst>
      <p:ext uri="{BB962C8B-B14F-4D97-AF65-F5344CB8AC3E}">
        <p14:creationId xmlns:p14="http://schemas.microsoft.com/office/powerpoint/2010/main" val="295383027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542076" y="3312435"/>
            <a:ext cx="7314165" cy="914271"/>
          </a:xfrm>
        </p:spPr>
        <p:txBody>
          <a:bodyPr/>
          <a:lstStyle/>
          <a:p>
            <a:r>
              <a:rPr lang="en-US" dirty="0"/>
              <a:t>Data isolation, privacy, protection</a:t>
            </a:r>
          </a:p>
          <a:p>
            <a:r>
              <a:rPr lang="en-US" dirty="0"/>
              <a:t>Scaling to unlimited customers</a:t>
            </a:r>
          </a:p>
          <a:p>
            <a:r>
              <a:rPr lang="en-US" dirty="0"/>
              <a:t>Unpredictable usage </a:t>
            </a:r>
          </a:p>
        </p:txBody>
      </p:sp>
      <p:sp>
        <p:nvSpPr>
          <p:cNvPr id="7" name="Text Placeholder 6"/>
          <p:cNvSpPr>
            <a:spLocks noGrp="1"/>
          </p:cNvSpPr>
          <p:nvPr>
            <p:ph type="body" sz="quarter" idx="16"/>
          </p:nvPr>
        </p:nvSpPr>
        <p:spPr/>
        <p:txBody>
          <a:bodyPr/>
          <a:lstStyle/>
          <a:p>
            <a:r>
              <a:rPr lang="en-US" dirty="0"/>
              <a:t>Data-intensive SaaS applications</a:t>
            </a:r>
          </a:p>
        </p:txBody>
      </p:sp>
      <p:sp>
        <p:nvSpPr>
          <p:cNvPr id="8" name="Rectangle 7"/>
          <p:cNvSpPr/>
          <p:nvPr/>
        </p:nvSpPr>
        <p:spPr bwMode="auto">
          <a:xfrm>
            <a:off x="713334" y="1994976"/>
            <a:ext cx="3748498" cy="3711774"/>
          </a:xfrm>
          <a:prstGeom prst="rect">
            <a:avLst/>
          </a:prstGeom>
          <a:solidFill>
            <a:srgbClr val="B06000"/>
          </a:solidFill>
          <a:ln>
            <a:noFill/>
          </a:ln>
          <a:scene3d>
            <a:camera prst="perspectiveRight" fov="7200000"/>
            <a:lightRig rig="threePt" dir="t"/>
          </a:scene3d>
          <a:sp3d/>
        </p:spPr>
        <p:txBody>
          <a:bodyPr vert="horz" wrap="square" lIns="0" tIns="146283" rIns="548562" bIns="146283" numCol="1" rtlCol="0" anchor="ctr" anchorCtr="0" compatLnSpc="1">
            <a:prstTxWarp prst="textNoShape">
              <a:avLst/>
            </a:prstTxWarp>
            <a:noAutofit/>
          </a:bodyPr>
          <a:lstStyle/>
          <a:p>
            <a:pPr algn="ctr">
              <a:lnSpc>
                <a:spcPct val="95000"/>
              </a:lnSpc>
              <a:spcBef>
                <a:spcPct val="0"/>
              </a:spcBef>
            </a:pPr>
            <a:r>
              <a:rPr lang="en-US" sz="3200" dirty="0"/>
              <a:t>SaaS provider </a:t>
            </a:r>
            <a:br>
              <a:rPr lang="en-US" sz="3200" dirty="0"/>
            </a:br>
            <a:br>
              <a:rPr lang="en-US" sz="3200" dirty="0"/>
            </a:br>
            <a:r>
              <a:rPr lang="en-US" sz="3200" dirty="0"/>
              <a:t>customer</a:t>
            </a:r>
            <a:br>
              <a:rPr lang="en-US" sz="3200" dirty="0"/>
            </a:br>
            <a:br>
              <a:rPr lang="en-US" sz="3200" dirty="0"/>
            </a:br>
            <a:r>
              <a:rPr lang="en-US" sz="3200" dirty="0"/>
              <a:t>end-user</a:t>
            </a:r>
            <a:endParaRPr lang="en-US" sz="3200" spc="-102" dirty="0">
              <a:ln w="3175">
                <a:noFill/>
              </a:ln>
              <a:latin typeface="+mj-lt"/>
              <a:cs typeface="Segoe UI" pitchFamily="34" charset="0"/>
            </a:endParaRPr>
          </a:p>
        </p:txBody>
      </p:sp>
      <p:sp>
        <p:nvSpPr>
          <p:cNvPr id="11" name="Chevron 10"/>
          <p:cNvSpPr/>
          <p:nvPr/>
        </p:nvSpPr>
        <p:spPr bwMode="auto">
          <a:xfrm rot="5400000">
            <a:off x="2074983" y="3925309"/>
            <a:ext cx="468430" cy="914269"/>
          </a:xfrm>
          <a:prstGeom prst="chevron">
            <a:avLst/>
          </a:prstGeom>
          <a:solidFill>
            <a:srgbClr val="002060"/>
          </a:solidFill>
          <a:ln>
            <a:noFill/>
          </a:ln>
          <a:scene3d>
            <a:camera prst="perspectiveBelow" fov="7200000">
              <a:rot lat="18599993" lon="0" rev="21599994"/>
            </a:camera>
            <a:lightRig rig="threePt" dir="t"/>
          </a:scene3d>
        </p:spPr>
        <p:txBody>
          <a:bodyPr vert="horz" wrap="square" lIns="0" tIns="146283" rIns="548562" bIns="146283" numCol="1" rtlCol="0" anchor="ctr" anchorCtr="0" compatLnSpc="1">
            <a:prstTxWarp prst="textNoShape">
              <a:avLst/>
            </a:prstTxWarp>
            <a:noAutofit/>
          </a:bodyPr>
          <a:lstStyle/>
          <a:p>
            <a:pPr algn="ctr">
              <a:lnSpc>
                <a:spcPct val="95000"/>
              </a:lnSpc>
              <a:spcBef>
                <a:spcPct val="0"/>
              </a:spcBef>
            </a:pPr>
            <a:endParaRPr lang="en-US" sz="3200" dirty="0">
              <a:solidFill>
                <a:schemeClr val="bg2">
                  <a:lumMod val="95000"/>
                </a:schemeClr>
              </a:solidFill>
            </a:endParaRPr>
          </a:p>
        </p:txBody>
      </p:sp>
      <p:sp>
        <p:nvSpPr>
          <p:cNvPr id="13" name="Chevron 12"/>
          <p:cNvSpPr/>
          <p:nvPr/>
        </p:nvSpPr>
        <p:spPr bwMode="auto">
          <a:xfrm rot="5400000">
            <a:off x="2074983" y="2964361"/>
            <a:ext cx="468430" cy="914269"/>
          </a:xfrm>
          <a:prstGeom prst="chevron">
            <a:avLst/>
          </a:prstGeom>
          <a:solidFill>
            <a:srgbClr val="002060"/>
          </a:solidFill>
          <a:ln>
            <a:noFill/>
          </a:ln>
          <a:scene3d>
            <a:camera prst="perspectiveBelow" fov="7200000">
              <a:rot lat="18599993" lon="0" rev="21599994"/>
            </a:camera>
            <a:lightRig rig="threePt" dir="t"/>
          </a:scene3d>
        </p:spPr>
        <p:txBody>
          <a:bodyPr vert="horz" wrap="square" lIns="0" tIns="146283" rIns="548562" bIns="146283" numCol="1" rtlCol="0" anchor="ctr" anchorCtr="0" compatLnSpc="1">
            <a:prstTxWarp prst="textNoShape">
              <a:avLst/>
            </a:prstTxWarp>
            <a:noAutofit/>
          </a:bodyPr>
          <a:lstStyle/>
          <a:p>
            <a:pPr algn="ctr">
              <a:lnSpc>
                <a:spcPct val="95000"/>
              </a:lnSpc>
              <a:spcBef>
                <a:spcPct val="0"/>
              </a:spcBef>
            </a:pPr>
            <a:endParaRPr lang="en-US" sz="3200" dirty="0">
              <a:solidFill>
                <a:schemeClr val="bg2">
                  <a:lumMod val="95000"/>
                </a:schemeClr>
              </a:solidFill>
            </a:endParaRPr>
          </a:p>
        </p:txBody>
      </p:sp>
    </p:spTree>
    <p:extLst>
      <p:ext uri="{BB962C8B-B14F-4D97-AF65-F5344CB8AC3E}">
        <p14:creationId xmlns:p14="http://schemas.microsoft.com/office/powerpoint/2010/main" val="209375405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5"/>
          </p:nvPr>
        </p:nvSpPr>
        <p:spPr>
          <a:xfrm>
            <a:off x="4542076" y="3393727"/>
            <a:ext cx="7618922" cy="914271"/>
          </a:xfrm>
        </p:spPr>
        <p:txBody>
          <a:bodyPr/>
          <a:lstStyle/>
          <a:p>
            <a:r>
              <a:rPr lang="en-US" sz="2720" dirty="0"/>
              <a:t>Database independence, isolation simplifies development and management</a:t>
            </a:r>
          </a:p>
          <a:p>
            <a:pPr lvl="1">
              <a:buFont typeface="Wingdings" panose="05000000000000000000" pitchFamily="2" charset="2"/>
              <a:buChar char="§"/>
            </a:pPr>
            <a:r>
              <a:rPr lang="en-US" sz="2448" dirty="0"/>
              <a:t>Security, auditing, monitoring </a:t>
            </a:r>
          </a:p>
          <a:p>
            <a:pPr lvl="1">
              <a:buFont typeface="Wingdings" panose="05000000000000000000" pitchFamily="2" charset="2"/>
              <a:buChar char="§"/>
            </a:pPr>
            <a:r>
              <a:rPr lang="en-US" sz="2176" dirty="0"/>
              <a:t>Lifecycle</a:t>
            </a:r>
            <a:r>
              <a:rPr lang="en-US" sz="2448" dirty="0"/>
              <a:t> and capacity management</a:t>
            </a:r>
          </a:p>
          <a:p>
            <a:pPr lvl="1">
              <a:buFont typeface="Wingdings" panose="05000000000000000000" pitchFamily="2" charset="2"/>
              <a:buChar char="§"/>
            </a:pPr>
            <a:r>
              <a:rPr lang="en-US" sz="2448" dirty="0"/>
              <a:t>Oops recovery</a:t>
            </a:r>
          </a:p>
          <a:p>
            <a:pPr lvl="1">
              <a:buFont typeface="Wingdings" panose="05000000000000000000" pitchFamily="2" charset="2"/>
              <a:buChar char="§"/>
            </a:pPr>
            <a:r>
              <a:rPr lang="en-US" sz="2448" dirty="0"/>
              <a:t>Schema unchanged by scale</a:t>
            </a:r>
          </a:p>
          <a:p>
            <a:r>
              <a:rPr lang="en-US" sz="2720" dirty="0"/>
              <a:t>SQL Database tools and experiences</a:t>
            </a:r>
          </a:p>
          <a:p>
            <a:pPr lvl="1">
              <a:buFont typeface="Wingdings" panose="05000000000000000000" pitchFamily="2" charset="2"/>
              <a:buChar char="§"/>
            </a:pPr>
            <a:r>
              <a:rPr lang="en-US" sz="2448" dirty="0"/>
              <a:t>Cross-database query for reporting, integration</a:t>
            </a:r>
          </a:p>
          <a:p>
            <a:pPr lvl="1">
              <a:buFont typeface="Wingdings" panose="05000000000000000000" pitchFamily="2" charset="2"/>
              <a:buChar char="§"/>
            </a:pPr>
            <a:r>
              <a:rPr lang="en-US" sz="2448" dirty="0"/>
              <a:t>Multi-database job execution for maintenance</a:t>
            </a:r>
          </a:p>
          <a:p>
            <a:pPr lvl="1">
              <a:buFont typeface="Wingdings" panose="05000000000000000000" pitchFamily="2" charset="2"/>
              <a:buChar char="§"/>
            </a:pPr>
            <a:r>
              <a:rPr lang="en-US" sz="2448" dirty="0"/>
              <a:t>Visual Studio data tools, SSMS, Azure portal</a:t>
            </a:r>
          </a:p>
          <a:p>
            <a:pPr lvl="1">
              <a:buFont typeface="Wingdings" panose="05000000000000000000" pitchFamily="2" charset="2"/>
              <a:buChar char="§"/>
            </a:pPr>
            <a:r>
              <a:rPr lang="en-US" sz="2448" dirty="0"/>
              <a:t>Familiar programming experiences </a:t>
            </a:r>
          </a:p>
        </p:txBody>
      </p:sp>
      <p:sp>
        <p:nvSpPr>
          <p:cNvPr id="5" name="Text Placeholder 4"/>
          <p:cNvSpPr>
            <a:spLocks noGrp="1"/>
          </p:cNvSpPr>
          <p:nvPr>
            <p:ph type="body" sz="quarter" idx="16"/>
          </p:nvPr>
        </p:nvSpPr>
        <p:spPr/>
        <p:txBody>
          <a:bodyPr/>
          <a:lstStyle/>
          <a:p>
            <a:r>
              <a:rPr lang="en-US" dirty="0"/>
              <a:t>SaaS on Azure SQL Database</a:t>
            </a:r>
          </a:p>
        </p:txBody>
      </p:sp>
      <p:sp>
        <p:nvSpPr>
          <p:cNvPr id="4" name="Rectangle 3"/>
          <p:cNvSpPr/>
          <p:nvPr/>
        </p:nvSpPr>
        <p:spPr bwMode="auto">
          <a:xfrm>
            <a:off x="713334" y="1994976"/>
            <a:ext cx="3748498" cy="3711774"/>
          </a:xfrm>
          <a:prstGeom prst="rect">
            <a:avLst/>
          </a:prstGeom>
          <a:solidFill>
            <a:schemeClr val="bg2">
              <a:lumMod val="60000"/>
              <a:lumOff val="40000"/>
            </a:schemeClr>
          </a:solidFill>
          <a:ln>
            <a:noFill/>
          </a:ln>
          <a:scene3d>
            <a:camera prst="perspectiveRight" fov="7200000"/>
            <a:lightRig rig="threePt" dir="t"/>
          </a:scene3d>
          <a:sp3d/>
        </p:spPr>
        <p:txBody>
          <a:bodyPr vert="horz" wrap="square" lIns="182854" tIns="0" rIns="548562" bIns="146283" numCol="1" rtlCol="0" anchor="ctr" anchorCtr="0" compatLnSpc="1">
            <a:prstTxWarp prst="textNoShape">
              <a:avLst/>
            </a:prstTxWarp>
            <a:noAutofit/>
          </a:bodyPr>
          <a:lstStyle/>
          <a:p>
            <a:pPr algn="ctr">
              <a:lnSpc>
                <a:spcPct val="95000"/>
              </a:lnSpc>
              <a:spcBef>
                <a:spcPct val="0"/>
              </a:spcBef>
            </a:pPr>
            <a:r>
              <a:rPr lang="en-US" sz="3200" dirty="0">
                <a:solidFill>
                  <a:schemeClr val="bg1"/>
                </a:solidFill>
              </a:rPr>
              <a:t>Database-per-customer </a:t>
            </a:r>
            <a:br>
              <a:rPr lang="en-US" sz="3200" dirty="0">
                <a:solidFill>
                  <a:schemeClr val="bg1"/>
                </a:solidFill>
              </a:rPr>
            </a:br>
            <a:r>
              <a:rPr lang="en-US" sz="3200" dirty="0">
                <a:solidFill>
                  <a:schemeClr val="bg1"/>
                </a:solidFill>
              </a:rPr>
              <a:t>model leverages </a:t>
            </a:r>
            <a:br>
              <a:rPr lang="en-US" sz="3200" dirty="0">
                <a:solidFill>
                  <a:schemeClr val="bg1"/>
                </a:solidFill>
              </a:rPr>
            </a:br>
            <a:r>
              <a:rPr lang="en-US" sz="3200" dirty="0">
                <a:solidFill>
                  <a:schemeClr val="bg1"/>
                </a:solidFill>
              </a:rPr>
              <a:t>SQL Database strengths</a:t>
            </a:r>
            <a:endParaRPr lang="en-US" sz="3200" spc="-102" dirty="0">
              <a:ln w="3175">
                <a:noFill/>
              </a:ln>
              <a:solidFill>
                <a:schemeClr val="bg1"/>
              </a:solidFill>
              <a:latin typeface="+mj-lt"/>
              <a:cs typeface="Segoe UI" pitchFamily="34" charset="0"/>
            </a:endParaRPr>
          </a:p>
        </p:txBody>
      </p:sp>
    </p:spTree>
    <p:extLst>
      <p:ext uri="{BB962C8B-B14F-4D97-AF65-F5344CB8AC3E}">
        <p14:creationId xmlns:p14="http://schemas.microsoft.com/office/powerpoint/2010/main" val="168542276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a:off x="6319793" y="5650485"/>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88283" y="2506803"/>
            <a:ext cx="3601414" cy="707886"/>
          </a:xfrm>
          <a:prstGeom prst="rect">
            <a:avLst/>
          </a:prstGeom>
          <a:noFill/>
        </p:spPr>
        <p:txBody>
          <a:bodyPr wrap="square" rtlCol="0">
            <a:spAutoFit/>
          </a:bodyPr>
          <a:lstStyle/>
          <a:p>
            <a:pPr algn="r"/>
            <a:r>
              <a:rPr lang="en-US" sz="2000" b="1" dirty="0"/>
              <a:t>Scalable cloud service, </a:t>
            </a:r>
            <a:br>
              <a:rPr lang="en-US" sz="2000" b="1" dirty="0"/>
            </a:br>
            <a:r>
              <a:rPr lang="en-US" sz="2000" b="1" dirty="0"/>
              <a:t>load balanced in normal use</a:t>
            </a:r>
          </a:p>
        </p:txBody>
      </p:sp>
      <p:sp>
        <p:nvSpPr>
          <p:cNvPr id="69" name="TextBox 68"/>
          <p:cNvSpPr txBox="1"/>
          <p:nvPr/>
        </p:nvSpPr>
        <p:spPr>
          <a:xfrm>
            <a:off x="4658964" y="6043855"/>
            <a:ext cx="2850014" cy="369460"/>
          </a:xfrm>
          <a:prstGeom prst="rect">
            <a:avLst/>
          </a:prstGeom>
          <a:noFill/>
        </p:spPr>
        <p:txBody>
          <a:bodyPr wrap="square" rtlCol="0">
            <a:spAutoFit/>
          </a:bodyPr>
          <a:lstStyle/>
          <a:p>
            <a:pPr algn="ctr"/>
            <a:r>
              <a:rPr lang="en-US" sz="1801" b="1" dirty="0">
                <a:solidFill>
                  <a:schemeClr val="tx2"/>
                </a:solidFill>
              </a:rPr>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77" name="TextBox 76"/>
          <p:cNvSpPr txBox="1"/>
          <p:nvPr/>
        </p:nvSpPr>
        <p:spPr>
          <a:xfrm>
            <a:off x="7910415" y="5688035"/>
            <a:ext cx="3928634" cy="707886"/>
          </a:xfrm>
          <a:prstGeom prst="rect">
            <a:avLst/>
          </a:prstGeom>
          <a:noFill/>
        </p:spPr>
        <p:txBody>
          <a:bodyPr wrap="square" rtlCol="0">
            <a:spAutoFit/>
          </a:bodyPr>
          <a:lstStyle>
            <a:defPPr>
              <a:defRPr lang="en-US"/>
            </a:defPPr>
            <a:lvl1pPr>
              <a:defRPr sz="2000" b="1">
                <a:solidFill>
                  <a:schemeClr val="bg1">
                    <a:lumMod val="50000"/>
                  </a:schemeClr>
                </a:solidFill>
              </a:defRPr>
            </a:lvl1pPr>
          </a:lstStyle>
          <a:p>
            <a:r>
              <a:rPr lang="en-US" dirty="0">
                <a:solidFill>
                  <a:schemeClr val="tx1"/>
                </a:solidFill>
              </a:rPr>
              <a:t>Scale out data tier by adding additional customer databases</a:t>
            </a:r>
          </a:p>
        </p:txBody>
      </p:sp>
      <p:sp>
        <p:nvSpPr>
          <p:cNvPr id="59" name="TextBox 58"/>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Typical SaaS Application Architecture</a:t>
            </a:r>
          </a:p>
        </p:txBody>
      </p:sp>
      <p:cxnSp>
        <p:nvCxnSpPr>
          <p:cNvPr id="25" name="Straight Arrow Connector 24"/>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5303968" y="3258548"/>
            <a:ext cx="457135"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7442652" y="3310019"/>
            <a:ext cx="4118692" cy="707886"/>
          </a:xfrm>
          <a:prstGeom prst="rect">
            <a:avLst/>
          </a:prstGeom>
          <a:noFill/>
        </p:spPr>
        <p:txBody>
          <a:bodyPr wrap="square" rtlCol="0">
            <a:spAutoFit/>
          </a:bodyPr>
          <a:lstStyle/>
          <a:p>
            <a:r>
              <a:rPr lang="en-US" sz="2000" b="1" dirty="0"/>
              <a:t>Catalog database holds mapping to customer databases </a:t>
            </a:r>
          </a:p>
        </p:txBody>
      </p:sp>
      <p:cxnSp>
        <p:nvCxnSpPr>
          <p:cNvPr id="24" name="Straight Arrow Connector 23"/>
          <p:cNvCxnSpPr/>
          <p:nvPr/>
        </p:nvCxnSpPr>
        <p:spPr>
          <a:xfrm>
            <a:off x="591348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5075399"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6751562"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474826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Arrow Connector 25"/>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591348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5303968" y="3258548"/>
            <a:ext cx="457135"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319793" y="5650485"/>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571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7437265" y="3079591"/>
            <a:ext cx="3261954" cy="646587"/>
          </a:xfrm>
          <a:prstGeom prst="rect">
            <a:avLst/>
          </a:prstGeom>
          <a:noFill/>
        </p:spPr>
        <p:txBody>
          <a:bodyPr wrap="square" rtlCol="0">
            <a:spAutoFit/>
          </a:bodyPr>
          <a:lstStyle/>
          <a:p>
            <a:pPr marL="338116" indent="-338116"/>
            <a:r>
              <a:rPr lang="en-US" sz="1801" dirty="0"/>
              <a:t>2.	Cloud service looks up customer in catalog</a:t>
            </a:r>
          </a:p>
        </p:txBody>
      </p:sp>
      <p:sp>
        <p:nvSpPr>
          <p:cNvPr id="69" name="TextBox 68"/>
          <p:cNvSpPr txBox="1"/>
          <p:nvPr/>
        </p:nvSpPr>
        <p:spPr>
          <a:xfrm>
            <a:off x="4658964" y="6043855"/>
            <a:ext cx="2850014" cy="369460"/>
          </a:xfrm>
          <a:prstGeom prst="rect">
            <a:avLst/>
          </a:prstGeom>
          <a:noFill/>
        </p:spPr>
        <p:txBody>
          <a:bodyPr wrap="square" rtlCol="0">
            <a:spAutoFit/>
          </a:bodyPr>
          <a:lstStyle/>
          <a:p>
            <a:pPr algn="ctr"/>
            <a:r>
              <a:rPr lang="en-US" sz="1801" b="1" dirty="0"/>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55" name="TextBox 54"/>
          <p:cNvSpPr txBox="1"/>
          <p:nvPr/>
        </p:nvSpPr>
        <p:spPr>
          <a:xfrm>
            <a:off x="1943382" y="3542700"/>
            <a:ext cx="3405667" cy="646587"/>
          </a:xfrm>
          <a:prstGeom prst="rect">
            <a:avLst/>
          </a:prstGeom>
          <a:noFill/>
        </p:spPr>
        <p:txBody>
          <a:bodyPr wrap="square" rtlCol="0">
            <a:spAutoFit/>
          </a:bodyPr>
          <a:lstStyle/>
          <a:p>
            <a:pPr marL="338116" indent="-338116"/>
            <a:r>
              <a:rPr lang="en-US" sz="1801" dirty="0"/>
              <a:t>3.  Cloud service routes directly to customer database</a:t>
            </a:r>
          </a:p>
        </p:txBody>
      </p:sp>
      <p:sp>
        <p:nvSpPr>
          <p:cNvPr id="59" name="TextBox 58"/>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sp>
        <p:nvSpPr>
          <p:cNvPr id="62" name="TextBox 61"/>
          <p:cNvSpPr txBox="1"/>
          <p:nvPr/>
        </p:nvSpPr>
        <p:spPr>
          <a:xfrm>
            <a:off x="7361074" y="1708185"/>
            <a:ext cx="2819000" cy="646587"/>
          </a:xfrm>
          <a:prstGeom prst="rect">
            <a:avLst/>
          </a:prstGeom>
          <a:noFill/>
        </p:spPr>
        <p:txBody>
          <a:bodyPr wrap="square" rtlCol="0">
            <a:spAutoFit/>
          </a:bodyPr>
          <a:lstStyle/>
          <a:p>
            <a:pPr marL="280969" indent="-280969"/>
            <a:r>
              <a:rPr lang="en-US" sz="1801" dirty="0"/>
              <a:t>1.	End users connect to cloud service</a:t>
            </a:r>
          </a:p>
        </p:txBody>
      </p:sp>
      <p:cxnSp>
        <p:nvCxnSpPr>
          <p:cNvPr id="65" name="Straight Arrow Connector 64"/>
          <p:cNvCxnSpPr/>
          <p:nvPr/>
        </p:nvCxnSpPr>
        <p:spPr>
          <a:xfrm>
            <a:off x="5075399"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Challenge: Data-Dependent Routing</a:t>
            </a:r>
          </a:p>
        </p:txBody>
      </p:sp>
      <p:cxnSp>
        <p:nvCxnSpPr>
          <p:cNvPr id="22" name="Straight Arrow Connector 21"/>
          <p:cNvCxnSpPr/>
          <p:nvPr/>
        </p:nvCxnSpPr>
        <p:spPr>
          <a:xfrm>
            <a:off x="5913481" y="1705893"/>
            <a:ext cx="0" cy="726589"/>
          </a:xfrm>
          <a:prstGeom prst="straightConnector1">
            <a:avLst/>
          </a:prstGeom>
          <a:ln w="571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6751562"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5287240" y="3258546"/>
            <a:ext cx="480628" cy="1934536"/>
          </a:xfrm>
          <a:prstGeom prst="straightConnector1">
            <a:avLst/>
          </a:prstGeom>
          <a:ln w="571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54325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55" grpId="0"/>
      <p:bldP spid="6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237319" y="1516343"/>
            <a:ext cx="7318216" cy="2645806"/>
          </a:xfrm>
        </p:spPr>
        <p:txBody>
          <a:bodyPr/>
          <a:lstStyle/>
          <a:p>
            <a:r>
              <a:rPr lang="en-US" sz="3200" dirty="0">
                <a:solidFill>
                  <a:schemeClr val="tx1"/>
                </a:solidFill>
                <a:latin typeface="Segoe UI Light" panose="020B0502040204020203" pitchFamily="34" charset="0"/>
                <a:cs typeface="Segoe UI Light" panose="020B0502040204020203" pitchFamily="34" charset="0"/>
              </a:rPr>
              <a:t>Multi-database management</a:t>
            </a:r>
            <a:endParaRPr lang="en-US" sz="2400" dirty="0">
              <a:solidFill>
                <a:schemeClr val="tx1"/>
              </a:solidFill>
              <a:latin typeface="Segoe UI Light" panose="020B0502040204020203" pitchFamily="34" charset="0"/>
              <a:cs typeface="Segoe UI Light" panose="020B0502040204020203" pitchFamily="34" charset="0"/>
            </a:endParaRPr>
          </a:p>
          <a:p>
            <a:pPr lvl="1">
              <a:lnSpc>
                <a:spcPct val="80000"/>
              </a:lnSpc>
              <a:buFont typeface="Wingdings" panose="05000000000000000000" pitchFamily="2" charset="2"/>
              <a:buChar char="§"/>
            </a:pPr>
            <a:r>
              <a:rPr lang="en-US" sz="2800" dirty="0">
                <a:solidFill>
                  <a:schemeClr val="tx1"/>
                </a:solidFill>
                <a:latin typeface="Segoe UI Light" panose="020B0502040204020203" pitchFamily="34" charset="0"/>
                <a:cs typeface="Segoe UI Light" panose="020B0502040204020203" pitchFamily="34" charset="0"/>
              </a:rPr>
              <a:t>Define the set of databases that is the data tier of your application</a:t>
            </a:r>
          </a:p>
          <a:p>
            <a:pPr lvl="1">
              <a:lnSpc>
                <a:spcPct val="80000"/>
              </a:lnSpc>
              <a:buFont typeface="Wingdings" panose="05000000000000000000" pitchFamily="2" charset="2"/>
              <a:buChar char="§"/>
            </a:pPr>
            <a:r>
              <a:rPr lang="en-US" sz="2800" dirty="0">
                <a:solidFill>
                  <a:schemeClr val="tx1"/>
                </a:solidFill>
                <a:latin typeface="Segoe UI Light" panose="020B0502040204020203" pitchFamily="34" charset="0"/>
                <a:cs typeface="Segoe UI Light" panose="020B0502040204020203" pitchFamily="34" charset="0"/>
              </a:rPr>
              <a:t>Map customers (tenants) to databases</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Data-dependent routing</a:t>
            </a:r>
          </a:p>
          <a:p>
            <a:pPr lvl="1">
              <a:lnSpc>
                <a:spcPct val="80000"/>
              </a:lnSpc>
              <a:buFont typeface="Wingdings" panose="05000000000000000000" pitchFamily="2" charset="2"/>
              <a:buChar char="§"/>
            </a:pPr>
            <a:r>
              <a:rPr lang="en-US" sz="2800" dirty="0">
                <a:solidFill>
                  <a:schemeClr val="tx1"/>
                </a:solidFill>
                <a:latin typeface="Segoe UI Light" panose="020B0502040204020203" pitchFamily="34" charset="0"/>
                <a:cs typeface="Segoe UI Light" panose="020B0502040204020203" pitchFamily="34" charset="0"/>
              </a:rPr>
              <a:t>Route incoming requests to the correct database</a:t>
            </a:r>
          </a:p>
          <a:p>
            <a:pPr lvl="1">
              <a:lnSpc>
                <a:spcPct val="80000"/>
              </a:lnSpc>
              <a:buFont typeface="Wingdings" panose="05000000000000000000" pitchFamily="2" charset="2"/>
              <a:buChar char="§"/>
            </a:pPr>
            <a:r>
              <a:rPr lang="en-US" sz="2800" dirty="0">
                <a:solidFill>
                  <a:schemeClr val="tx1"/>
                </a:solidFill>
                <a:latin typeface="Segoe UI Light" panose="020B0502040204020203" pitchFamily="34" charset="0"/>
                <a:cs typeface="Segoe UI Light" panose="020B0502040204020203" pitchFamily="34" charset="0"/>
              </a:rPr>
              <a:t>Ensure correct routing if databases move </a:t>
            </a:r>
          </a:p>
          <a:p>
            <a:pPr lvl="1">
              <a:lnSpc>
                <a:spcPct val="80000"/>
              </a:lnSpc>
              <a:buFont typeface="Wingdings" panose="05000000000000000000" pitchFamily="2" charset="2"/>
              <a:buChar char="§"/>
            </a:pPr>
            <a:r>
              <a:rPr lang="en-US" sz="2800" dirty="0">
                <a:solidFill>
                  <a:schemeClr val="tx1"/>
                </a:solidFill>
                <a:latin typeface="Segoe UI Light" panose="020B0502040204020203" pitchFamily="34" charset="0"/>
                <a:cs typeface="Segoe UI Light" panose="020B0502040204020203" pitchFamily="34" charset="0"/>
              </a:rPr>
              <a:t>Cache routing information</a:t>
            </a:r>
          </a:p>
        </p:txBody>
      </p:sp>
      <p:sp>
        <p:nvSpPr>
          <p:cNvPr id="4" name="Title 3"/>
          <p:cNvSpPr>
            <a:spLocks noGrp="1"/>
          </p:cNvSpPr>
          <p:nvPr>
            <p:ph type="title"/>
          </p:nvPr>
        </p:nvSpPr>
        <p:spPr/>
        <p:txBody>
          <a:bodyPr/>
          <a:lstStyle/>
          <a:p>
            <a:r>
              <a:rPr lang="en-US" sz="4399" dirty="0"/>
              <a:t>Elastic database development and management</a:t>
            </a:r>
          </a:p>
        </p:txBody>
      </p:sp>
      <p:sp>
        <p:nvSpPr>
          <p:cNvPr id="7" name="Rectangle 6"/>
          <p:cNvSpPr/>
          <p:nvPr/>
        </p:nvSpPr>
        <p:spPr>
          <a:xfrm>
            <a:off x="4313508" y="5915567"/>
            <a:ext cx="9523649" cy="781752"/>
          </a:xfrm>
          <a:prstGeom prst="rect">
            <a:avLst/>
          </a:prstGeom>
        </p:spPr>
        <p:txBody>
          <a:bodyPr wrap="square">
            <a:spAutoFit/>
          </a:bodyPr>
          <a:lstStyle/>
          <a:p>
            <a:pPr marL="101593">
              <a:lnSpc>
                <a:spcPct val="80000"/>
              </a:lnSpc>
            </a:pPr>
            <a:r>
              <a:rPr lang="en-US" sz="2800" b="1" dirty="0">
                <a:latin typeface="Segoe UI Light" panose="020B0502040204020203" pitchFamily="34" charset="0"/>
                <a:cs typeface="Segoe UI Light" panose="020B0502040204020203" pitchFamily="34" charset="0"/>
              </a:rPr>
              <a:t>Generally Available</a:t>
            </a:r>
            <a:endParaRPr lang="en-US" sz="2000" dirty="0">
              <a:latin typeface="Segoe UI Light" panose="020B0502040204020203" pitchFamily="34" charset="0"/>
              <a:cs typeface="Segoe UI Light" panose="020B0502040204020203" pitchFamily="34" charset="0"/>
            </a:endParaRPr>
          </a:p>
          <a:p>
            <a:pPr marL="101593">
              <a:lnSpc>
                <a:spcPct val="80000"/>
              </a:lnSpc>
            </a:pPr>
            <a:r>
              <a:rPr lang="en-US" sz="2800" b="1" dirty="0">
                <a:latin typeface="Segoe UI Light" panose="020B0502040204020203" pitchFamily="34" charset="0"/>
                <a:cs typeface="Segoe UI Light" panose="020B0502040204020203" pitchFamily="34" charset="0"/>
              </a:rPr>
              <a:t>Easily accessible download from </a:t>
            </a:r>
            <a:r>
              <a:rPr lang="en-US" sz="2800" b="1" dirty="0" err="1">
                <a:latin typeface="Segoe UI Light" panose="020B0502040204020203" pitchFamily="34" charset="0"/>
                <a:cs typeface="Segoe UI Light" panose="020B0502040204020203" pitchFamily="34" charset="0"/>
              </a:rPr>
              <a:t>NuGet</a:t>
            </a:r>
            <a:r>
              <a:rPr lang="en-US" sz="2800" b="1" dirty="0">
                <a:latin typeface="Segoe UI Light" panose="020B0502040204020203" pitchFamily="34" charset="0"/>
                <a:cs typeface="Segoe UI Light" panose="020B0502040204020203" pitchFamily="34" charset="0"/>
              </a:rPr>
              <a:t> </a:t>
            </a:r>
            <a:endParaRPr lang="en-US" sz="2000" dirty="0">
              <a:latin typeface="Segoe UI Light" panose="020B0502040204020203" pitchFamily="34" charset="0"/>
              <a:cs typeface="Segoe UI Light" panose="020B0502040204020203" pitchFamily="34" charset="0"/>
            </a:endParaRPr>
          </a:p>
        </p:txBody>
      </p:sp>
      <p:sp>
        <p:nvSpPr>
          <p:cNvPr id="6" name="Rectangle 5"/>
          <p:cNvSpPr/>
          <p:nvPr/>
        </p:nvSpPr>
        <p:spPr bwMode="auto">
          <a:xfrm>
            <a:off x="713334" y="1994976"/>
            <a:ext cx="3748498" cy="3711774"/>
          </a:xfrm>
          <a:prstGeom prst="rect">
            <a:avLst/>
          </a:prstGeom>
          <a:solidFill>
            <a:schemeClr val="accent2">
              <a:lumMod val="50000"/>
            </a:schemeClr>
          </a:solidFill>
          <a:ln>
            <a:noFill/>
          </a:ln>
          <a:scene3d>
            <a:camera prst="perspectiveRight" fov="7200000"/>
            <a:lightRig rig="threePt" dir="t"/>
          </a:scene3d>
          <a:sp3d/>
        </p:spPr>
        <p:txBody>
          <a:bodyPr vert="horz" wrap="square" lIns="91427" tIns="146283" rIns="548562" bIns="146283" numCol="1" rtlCol="0" anchor="ctr" anchorCtr="0" compatLnSpc="1">
            <a:prstTxWarp prst="textNoShape">
              <a:avLst/>
            </a:prstTxWarp>
            <a:noAutofit/>
          </a:bodyPr>
          <a:lstStyle/>
          <a:p>
            <a:pPr algn="ctr">
              <a:lnSpc>
                <a:spcPct val="95000"/>
              </a:lnSpc>
              <a:spcBef>
                <a:spcPct val="0"/>
              </a:spcBef>
            </a:pPr>
            <a:r>
              <a:rPr lang="en-US" sz="3999" dirty="0"/>
              <a:t>Elastic </a:t>
            </a:r>
            <a:br>
              <a:rPr lang="en-US" sz="3999" dirty="0"/>
            </a:br>
            <a:r>
              <a:rPr lang="en-US" sz="3999" dirty="0"/>
              <a:t>Database Tooling</a:t>
            </a:r>
            <a:endParaRPr lang="en-US" sz="3999" spc="-102" dirty="0">
              <a:ln w="3175">
                <a:noFill/>
              </a:ln>
              <a:latin typeface="+mj-lt"/>
              <a:cs typeface="Segoe UI" pitchFamily="34" charset="0"/>
            </a:endParaRPr>
          </a:p>
        </p:txBody>
      </p:sp>
    </p:spTree>
    <p:extLst>
      <p:ext uri="{BB962C8B-B14F-4D97-AF65-F5344CB8AC3E}">
        <p14:creationId xmlns:p14="http://schemas.microsoft.com/office/powerpoint/2010/main" val="226770074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a:off x="6319793" y="5650485"/>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4658964" y="6043855"/>
            <a:ext cx="2850014" cy="369460"/>
          </a:xfrm>
          <a:prstGeom prst="rect">
            <a:avLst/>
          </a:prstGeom>
          <a:noFill/>
        </p:spPr>
        <p:txBody>
          <a:bodyPr wrap="square" rtlCol="0">
            <a:spAutoFit/>
          </a:bodyPr>
          <a:lstStyle/>
          <a:p>
            <a:pPr algn="ctr"/>
            <a:r>
              <a:rPr lang="en-US" sz="1801" b="1" dirty="0"/>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59" name="TextBox 58"/>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cxnSp>
        <p:nvCxnSpPr>
          <p:cNvPr id="65" name="Straight Arrow Connector 64"/>
          <p:cNvCxnSpPr/>
          <p:nvPr/>
        </p:nvCxnSpPr>
        <p:spPr>
          <a:xfrm>
            <a:off x="522777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Challenge: Predictable Performance</a:t>
            </a:r>
          </a:p>
        </p:txBody>
      </p:sp>
      <p:cxnSp>
        <p:nvCxnSpPr>
          <p:cNvPr id="22" name="Straight Arrow Connector 21"/>
          <p:cNvCxnSpPr/>
          <p:nvPr/>
        </p:nvCxnSpPr>
        <p:spPr>
          <a:xfrm>
            <a:off x="6065859"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6903940"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5303968" y="3258548"/>
            <a:ext cx="457135"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2" name="Down Arrow 1"/>
          <p:cNvSpPr/>
          <p:nvPr/>
        </p:nvSpPr>
        <p:spPr bwMode="auto">
          <a:xfrm>
            <a:off x="4998470" y="1674573"/>
            <a:ext cx="457875" cy="757908"/>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Down Arrow 27"/>
          <p:cNvSpPr/>
          <p:nvPr/>
        </p:nvSpPr>
        <p:spPr bwMode="auto">
          <a:xfrm>
            <a:off x="5711207" y="1674574"/>
            <a:ext cx="709303" cy="757910"/>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9" name="Down Arrow 28"/>
          <p:cNvSpPr/>
          <p:nvPr/>
        </p:nvSpPr>
        <p:spPr bwMode="auto">
          <a:xfrm>
            <a:off x="6746796" y="1674573"/>
            <a:ext cx="314284" cy="757908"/>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19059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6" presetClass="emph" presetSubtype="0" fill="hold" nodeType="afterEffect">
                                  <p:stCondLst>
                                    <p:cond delay="500"/>
                                  </p:stCondLst>
                                  <p:childTnLst>
                                    <p:animEffect transition="out" filter="fade">
                                      <p:cBhvr>
                                        <p:cTn id="9" dur="500" tmFilter="0, 0; .2, .5; .8, .5; 1, 0"/>
                                        <p:tgtEl>
                                          <p:spTgt spid="44"/>
                                        </p:tgtEl>
                                      </p:cBhvr>
                                    </p:animEffect>
                                    <p:animScale>
                                      <p:cBhvr>
                                        <p:cTn id="10" dur="250" autoRev="1" fill="hold"/>
                                        <p:tgtEl>
                                          <p:spTgt spid="44"/>
                                        </p:tgtEl>
                                      </p:cBhvr>
                                      <p:by x="105000" y="105000"/>
                                    </p:animScale>
                                  </p:childTnLst>
                                </p:cTn>
                              </p:par>
                            </p:childTnLst>
                          </p:cTn>
                        </p:par>
                        <p:par>
                          <p:cTn id="11" fill="hold">
                            <p:stCondLst>
                              <p:cond delay="1000"/>
                            </p:stCondLst>
                            <p:childTnLst>
                              <p:par>
                                <p:cTn id="12" presetID="1" presetClass="entr" presetSubtype="0" fill="hold" grpId="0" nodeType="afterEffect">
                                  <p:stCondLst>
                                    <p:cond delay="500"/>
                                  </p:stCondLst>
                                  <p:childTnLst>
                                    <p:set>
                                      <p:cBhvr>
                                        <p:cTn id="13" dur="1" fill="hold">
                                          <p:stCondLst>
                                            <p:cond delay="0"/>
                                          </p:stCondLst>
                                        </p:cTn>
                                        <p:tgtEl>
                                          <p:spTgt spid="28"/>
                                        </p:tgtEl>
                                        <p:attrNameLst>
                                          <p:attrName>style.visibility</p:attrName>
                                        </p:attrNameLst>
                                      </p:cBhvr>
                                      <p:to>
                                        <p:strVal val="visible"/>
                                      </p:to>
                                    </p:set>
                                  </p:childTnLst>
                                </p:cTn>
                              </p:par>
                            </p:childTnLst>
                          </p:cTn>
                        </p:par>
                        <p:par>
                          <p:cTn id="14" fill="hold">
                            <p:stCondLst>
                              <p:cond delay="1500"/>
                            </p:stCondLst>
                            <p:childTnLst>
                              <p:par>
                                <p:cTn id="15" presetID="26" presetClass="emph" presetSubtype="0" fill="hold" nodeType="afterEffect">
                                  <p:stCondLst>
                                    <p:cond delay="500"/>
                                  </p:stCondLst>
                                  <p:childTnLst>
                                    <p:animEffect transition="out" filter="fade">
                                      <p:cBhvr>
                                        <p:cTn id="16" dur="500" tmFilter="0, 0; .2, .5; .8, .5; 1, 0"/>
                                        <p:tgtEl>
                                          <p:spTgt spid="26"/>
                                        </p:tgtEl>
                                      </p:cBhvr>
                                    </p:animEffect>
                                    <p:animScale>
                                      <p:cBhvr>
                                        <p:cTn id="17" dur="250" autoRev="1" fill="hold"/>
                                        <p:tgtEl>
                                          <p:spTgt spid="26"/>
                                        </p:tgtEl>
                                      </p:cBhvr>
                                      <p:by x="105000" y="105000"/>
                                    </p:animScale>
                                  </p:childTnLst>
                                </p:cTn>
                              </p:par>
                            </p:childTnLst>
                          </p:cTn>
                        </p:par>
                        <p:par>
                          <p:cTn id="18" fill="hold">
                            <p:stCondLst>
                              <p:cond delay="2500"/>
                            </p:stCondLst>
                            <p:childTnLst>
                              <p:par>
                                <p:cTn id="19" presetID="1" presetClass="entr" presetSubtype="0" fill="hold" grpId="0" nodeType="afterEffect">
                                  <p:stCondLst>
                                    <p:cond delay="500"/>
                                  </p:stCondLst>
                                  <p:childTnLst>
                                    <p:set>
                                      <p:cBhvr>
                                        <p:cTn id="20" dur="1" fill="hold">
                                          <p:stCondLst>
                                            <p:cond delay="0"/>
                                          </p:stCondLst>
                                        </p:cTn>
                                        <p:tgtEl>
                                          <p:spTgt spid="29"/>
                                        </p:tgtEl>
                                        <p:attrNameLst>
                                          <p:attrName>style.visibility</p:attrName>
                                        </p:attrNameLst>
                                      </p:cBhvr>
                                      <p:to>
                                        <p:strVal val="visible"/>
                                      </p:to>
                                    </p:set>
                                  </p:childTnLst>
                                </p:cTn>
                              </p:par>
                            </p:childTnLst>
                          </p:cTn>
                        </p:par>
                        <p:par>
                          <p:cTn id="21" fill="hold">
                            <p:stCondLst>
                              <p:cond delay="3000"/>
                            </p:stCondLst>
                            <p:childTnLst>
                              <p:par>
                                <p:cTn id="22" presetID="26" presetClass="emph" presetSubtype="0" fill="hold" nodeType="afterEffect">
                                  <p:stCondLst>
                                    <p:cond delay="500"/>
                                  </p:stCondLst>
                                  <p:childTnLst>
                                    <p:animEffect transition="out" filter="fade">
                                      <p:cBhvr>
                                        <p:cTn id="23" dur="500" tmFilter="0, 0; .2, .5; .8, .5; 1, 0"/>
                                        <p:tgtEl>
                                          <p:spTgt spid="25"/>
                                        </p:tgtEl>
                                      </p:cBhvr>
                                    </p:animEffect>
                                    <p:animScale>
                                      <p:cBhvr>
                                        <p:cTn id="24" dur="250" autoRev="1" fill="hold"/>
                                        <p:tgtEl>
                                          <p:spTgt spid="2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8" grpId="0" animBg="1"/>
      <p:bldP spid="2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1755026" y="5889422"/>
            <a:ext cx="406926" cy="380946"/>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2345078" y="5717745"/>
            <a:ext cx="581743" cy="552623"/>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3963912" y="5370683"/>
            <a:ext cx="878486" cy="899684"/>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5033572" y="4984096"/>
            <a:ext cx="1418442" cy="1286272"/>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6607787" y="4640262"/>
            <a:ext cx="1580845" cy="1630106"/>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1272786" y="6032419"/>
            <a:ext cx="285537" cy="237948"/>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936408" y="6117989"/>
            <a:ext cx="182854" cy="152378"/>
          </a:xfrm>
          <a:prstGeom prst="rect">
            <a:avLst/>
          </a:prstGeom>
          <a:noFill/>
          <a:ln w="381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p:cNvSpPr txBox="1"/>
          <p:nvPr/>
        </p:nvSpPr>
        <p:spPr>
          <a:xfrm>
            <a:off x="764566" y="6238386"/>
            <a:ext cx="535992" cy="627822"/>
          </a:xfrm>
          <a:prstGeom prst="rect">
            <a:avLst/>
          </a:prstGeom>
          <a:noFill/>
        </p:spPr>
        <p:txBody>
          <a:bodyPr wrap="non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5</a:t>
            </a:r>
          </a:p>
        </p:txBody>
      </p:sp>
      <p:sp>
        <p:nvSpPr>
          <p:cNvPr id="15" name="TextBox 14"/>
          <p:cNvSpPr txBox="1"/>
          <p:nvPr/>
        </p:nvSpPr>
        <p:spPr>
          <a:xfrm>
            <a:off x="1052346" y="6238384"/>
            <a:ext cx="702704"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10</a:t>
            </a:r>
          </a:p>
        </p:txBody>
      </p:sp>
      <p:sp>
        <p:nvSpPr>
          <p:cNvPr id="16" name="TextBox 15"/>
          <p:cNvSpPr txBox="1"/>
          <p:nvPr/>
        </p:nvSpPr>
        <p:spPr>
          <a:xfrm>
            <a:off x="1630115" y="6238384"/>
            <a:ext cx="702704"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20</a:t>
            </a:r>
          </a:p>
        </p:txBody>
      </p:sp>
      <p:sp>
        <p:nvSpPr>
          <p:cNvPr id="17" name="TextBox 16"/>
          <p:cNvSpPr txBox="1"/>
          <p:nvPr/>
        </p:nvSpPr>
        <p:spPr>
          <a:xfrm>
            <a:off x="2301869" y="6238384"/>
            <a:ext cx="702704"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50</a:t>
            </a:r>
          </a:p>
        </p:txBody>
      </p:sp>
      <p:sp>
        <p:nvSpPr>
          <p:cNvPr id="18" name="TextBox 17"/>
          <p:cNvSpPr txBox="1"/>
          <p:nvPr/>
        </p:nvSpPr>
        <p:spPr>
          <a:xfrm>
            <a:off x="3002455" y="6238265"/>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100</a:t>
            </a:r>
          </a:p>
        </p:txBody>
      </p:sp>
      <p:sp>
        <p:nvSpPr>
          <p:cNvPr id="19" name="TextBox 18"/>
          <p:cNvSpPr txBox="1"/>
          <p:nvPr/>
        </p:nvSpPr>
        <p:spPr>
          <a:xfrm>
            <a:off x="5308088" y="6238384"/>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250</a:t>
            </a:r>
          </a:p>
        </p:txBody>
      </p:sp>
      <p:sp>
        <p:nvSpPr>
          <p:cNvPr id="20" name="TextBox 19"/>
          <p:cNvSpPr txBox="1"/>
          <p:nvPr/>
        </p:nvSpPr>
        <p:spPr>
          <a:xfrm>
            <a:off x="6907668" y="6155498"/>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500</a:t>
            </a:r>
          </a:p>
        </p:txBody>
      </p:sp>
      <p:sp>
        <p:nvSpPr>
          <p:cNvPr id="22" name="TextBox 21"/>
          <p:cNvSpPr txBox="1"/>
          <p:nvPr/>
        </p:nvSpPr>
        <p:spPr>
          <a:xfrm>
            <a:off x="-106363" y="6215843"/>
            <a:ext cx="1100740" cy="627822"/>
          </a:xfrm>
          <a:prstGeom prst="rect">
            <a:avLst/>
          </a:prstGeom>
          <a:noFill/>
        </p:spPr>
        <p:txBody>
          <a:bodyPr wrap="squar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DTUs</a:t>
            </a:r>
          </a:p>
        </p:txBody>
      </p:sp>
      <p:sp>
        <p:nvSpPr>
          <p:cNvPr id="23" name="TextBox 22"/>
          <p:cNvSpPr txBox="1"/>
          <p:nvPr/>
        </p:nvSpPr>
        <p:spPr>
          <a:xfrm>
            <a:off x="771541" y="5656495"/>
            <a:ext cx="534389" cy="572422"/>
          </a:xfrm>
          <a:prstGeom prst="rect">
            <a:avLst/>
          </a:prstGeom>
          <a:noFill/>
        </p:spPr>
        <p:txBody>
          <a:bodyPr wrap="none" lIns="182854" tIns="146283" rIns="182854" bIns="146283" rtlCol="0">
            <a:spAutoFit/>
          </a:bodyPr>
          <a:lstStyle/>
          <a:p>
            <a:pPr algn="ctr">
              <a:lnSpc>
                <a:spcPct val="90000"/>
              </a:lnSpc>
              <a:spcAft>
                <a:spcPts val="600"/>
              </a:spcAft>
            </a:pPr>
            <a:r>
              <a:rPr lang="en-US" sz="2000" b="1" dirty="0">
                <a:solidFill>
                  <a:schemeClr val="accent5"/>
                </a:solidFill>
              </a:rPr>
              <a:t>B</a:t>
            </a:r>
          </a:p>
        </p:txBody>
      </p:sp>
      <p:sp>
        <p:nvSpPr>
          <p:cNvPr id="24" name="TextBox 23"/>
          <p:cNvSpPr txBox="1"/>
          <p:nvPr/>
        </p:nvSpPr>
        <p:spPr>
          <a:xfrm>
            <a:off x="1092622" y="5575062"/>
            <a:ext cx="661026" cy="572422"/>
          </a:xfrm>
          <a:prstGeom prst="rect">
            <a:avLst/>
          </a:prstGeom>
          <a:noFill/>
        </p:spPr>
        <p:txBody>
          <a:bodyPr wrap="none" lIns="182854" tIns="146283" rIns="182854" bIns="146283" rtlCol="0">
            <a:spAutoFit/>
          </a:bodyPr>
          <a:lstStyle/>
          <a:p>
            <a:pPr algn="ctr">
              <a:lnSpc>
                <a:spcPct val="90000"/>
              </a:lnSpc>
              <a:spcAft>
                <a:spcPts val="600"/>
              </a:spcAft>
            </a:pPr>
            <a:r>
              <a:rPr lang="en-US" sz="2000" b="1" dirty="0">
                <a:solidFill>
                  <a:srgbClr val="00B050"/>
                </a:solidFill>
              </a:rPr>
              <a:t>S0</a:t>
            </a:r>
          </a:p>
        </p:txBody>
      </p:sp>
      <p:sp>
        <p:nvSpPr>
          <p:cNvPr id="25" name="TextBox 24"/>
          <p:cNvSpPr txBox="1"/>
          <p:nvPr/>
        </p:nvSpPr>
        <p:spPr>
          <a:xfrm>
            <a:off x="1657191" y="5447164"/>
            <a:ext cx="661026" cy="572422"/>
          </a:xfrm>
          <a:prstGeom prst="rect">
            <a:avLst/>
          </a:prstGeom>
          <a:noFill/>
        </p:spPr>
        <p:txBody>
          <a:bodyPr wrap="none" lIns="182854" tIns="146283" rIns="182854" bIns="146283" rtlCol="0">
            <a:spAutoFit/>
          </a:bodyPr>
          <a:lstStyle/>
          <a:p>
            <a:pPr algn="ctr">
              <a:lnSpc>
                <a:spcPct val="90000"/>
              </a:lnSpc>
              <a:spcAft>
                <a:spcPts val="600"/>
              </a:spcAft>
            </a:pPr>
            <a:r>
              <a:rPr lang="en-US" sz="2000" b="1" dirty="0">
                <a:solidFill>
                  <a:srgbClr val="00B050"/>
                </a:solidFill>
              </a:rPr>
              <a:t>S1</a:t>
            </a:r>
          </a:p>
        </p:txBody>
      </p:sp>
      <p:sp>
        <p:nvSpPr>
          <p:cNvPr id="26" name="TextBox 25"/>
          <p:cNvSpPr txBox="1"/>
          <p:nvPr/>
        </p:nvSpPr>
        <p:spPr>
          <a:xfrm>
            <a:off x="2307785" y="5254847"/>
            <a:ext cx="661026" cy="572422"/>
          </a:xfrm>
          <a:prstGeom prst="rect">
            <a:avLst/>
          </a:prstGeom>
          <a:noFill/>
        </p:spPr>
        <p:txBody>
          <a:bodyPr wrap="none" lIns="182854" tIns="146283" rIns="182854" bIns="146283" rtlCol="0">
            <a:spAutoFit/>
          </a:bodyPr>
          <a:lstStyle/>
          <a:p>
            <a:pPr algn="ctr">
              <a:lnSpc>
                <a:spcPct val="90000"/>
              </a:lnSpc>
              <a:spcAft>
                <a:spcPts val="600"/>
              </a:spcAft>
            </a:pPr>
            <a:r>
              <a:rPr lang="en-US" sz="2000" b="1" dirty="0">
                <a:solidFill>
                  <a:srgbClr val="00B050"/>
                </a:solidFill>
              </a:rPr>
              <a:t>S2</a:t>
            </a:r>
          </a:p>
        </p:txBody>
      </p:sp>
      <p:sp>
        <p:nvSpPr>
          <p:cNvPr id="27" name="TextBox 26"/>
          <p:cNvSpPr txBox="1"/>
          <p:nvPr/>
        </p:nvSpPr>
        <p:spPr>
          <a:xfrm>
            <a:off x="3158578" y="5064539"/>
            <a:ext cx="661026" cy="572422"/>
          </a:xfrm>
          <a:prstGeom prst="rect">
            <a:avLst/>
          </a:prstGeom>
          <a:noFill/>
        </p:spPr>
        <p:txBody>
          <a:bodyPr wrap="none" lIns="182854" tIns="146283" rIns="182854" bIns="146283" rtlCol="0">
            <a:spAutoFit/>
          </a:bodyPr>
          <a:lstStyle/>
          <a:p>
            <a:pPr algn="ctr">
              <a:lnSpc>
                <a:spcPct val="90000"/>
              </a:lnSpc>
              <a:spcAft>
                <a:spcPts val="600"/>
              </a:spcAft>
            </a:pPr>
            <a:r>
              <a:rPr lang="en-US" sz="2000" b="1" dirty="0">
                <a:solidFill>
                  <a:srgbClr val="00B050"/>
                </a:solidFill>
              </a:rPr>
              <a:t>S3</a:t>
            </a:r>
          </a:p>
        </p:txBody>
      </p:sp>
      <p:sp>
        <p:nvSpPr>
          <p:cNvPr id="28" name="TextBox 27"/>
          <p:cNvSpPr txBox="1"/>
          <p:nvPr/>
        </p:nvSpPr>
        <p:spPr>
          <a:xfrm>
            <a:off x="5405866" y="4465637"/>
            <a:ext cx="673850" cy="572422"/>
          </a:xfrm>
          <a:prstGeom prst="rect">
            <a:avLst/>
          </a:prstGeom>
          <a:noFill/>
          <a:ln>
            <a:noFill/>
          </a:ln>
        </p:spPr>
        <p:txBody>
          <a:bodyPr wrap="none" lIns="182854" tIns="146283" rIns="182854" bIns="146283" rtlCol="0">
            <a:spAutoFit/>
          </a:bodyPr>
          <a:lstStyle/>
          <a:p>
            <a:pPr algn="ctr">
              <a:lnSpc>
                <a:spcPct val="90000"/>
              </a:lnSpc>
              <a:spcAft>
                <a:spcPts val="600"/>
              </a:spcAft>
            </a:pPr>
            <a:r>
              <a:rPr lang="en-US" sz="2000" b="1" dirty="0">
                <a:solidFill>
                  <a:srgbClr val="FF0000"/>
                </a:solidFill>
              </a:rPr>
              <a:t>P2</a:t>
            </a:r>
          </a:p>
        </p:txBody>
      </p:sp>
      <p:sp>
        <p:nvSpPr>
          <p:cNvPr id="29" name="TextBox 28"/>
          <p:cNvSpPr txBox="1"/>
          <p:nvPr/>
        </p:nvSpPr>
        <p:spPr>
          <a:xfrm>
            <a:off x="7020990" y="3991640"/>
            <a:ext cx="673850" cy="572422"/>
          </a:xfrm>
          <a:prstGeom prst="rect">
            <a:avLst/>
          </a:prstGeom>
          <a:noFill/>
          <a:ln>
            <a:noFill/>
          </a:ln>
        </p:spPr>
        <p:txBody>
          <a:bodyPr wrap="none" lIns="182854" tIns="146283" rIns="182854" bIns="146283" rtlCol="0">
            <a:spAutoFit/>
          </a:bodyPr>
          <a:lstStyle/>
          <a:p>
            <a:pPr algn="ctr">
              <a:lnSpc>
                <a:spcPct val="90000"/>
              </a:lnSpc>
              <a:spcAft>
                <a:spcPts val="600"/>
              </a:spcAft>
            </a:pPr>
            <a:r>
              <a:rPr lang="en-US" sz="2000" b="1" dirty="0">
                <a:solidFill>
                  <a:srgbClr val="FF0000"/>
                </a:solidFill>
              </a:rPr>
              <a:t>P4</a:t>
            </a:r>
          </a:p>
        </p:txBody>
      </p:sp>
      <p:sp>
        <p:nvSpPr>
          <p:cNvPr id="33" name="Rectangle 32"/>
          <p:cNvSpPr/>
          <p:nvPr/>
        </p:nvSpPr>
        <p:spPr bwMode="auto">
          <a:xfrm>
            <a:off x="3109744" y="5578132"/>
            <a:ext cx="675926" cy="692236"/>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TextBox 33"/>
          <p:cNvSpPr txBox="1"/>
          <p:nvPr/>
        </p:nvSpPr>
        <p:spPr>
          <a:xfrm>
            <a:off x="4088944" y="4869913"/>
            <a:ext cx="673850" cy="572422"/>
          </a:xfrm>
          <a:prstGeom prst="rect">
            <a:avLst/>
          </a:prstGeom>
          <a:noFill/>
          <a:ln>
            <a:noFill/>
          </a:ln>
        </p:spPr>
        <p:txBody>
          <a:bodyPr wrap="none" lIns="182854" tIns="146283" rIns="182854" bIns="146283" rtlCol="0">
            <a:spAutoFit/>
          </a:bodyPr>
          <a:lstStyle/>
          <a:p>
            <a:pPr algn="ctr">
              <a:lnSpc>
                <a:spcPct val="90000"/>
              </a:lnSpc>
              <a:spcAft>
                <a:spcPts val="600"/>
              </a:spcAft>
            </a:pPr>
            <a:r>
              <a:rPr lang="en-US" sz="2000" b="1" dirty="0">
                <a:solidFill>
                  <a:srgbClr val="FF0000"/>
                </a:solidFill>
              </a:rPr>
              <a:t>P1</a:t>
            </a:r>
          </a:p>
        </p:txBody>
      </p:sp>
      <p:sp>
        <p:nvSpPr>
          <p:cNvPr id="35" name="TextBox 34"/>
          <p:cNvSpPr txBox="1"/>
          <p:nvPr/>
        </p:nvSpPr>
        <p:spPr>
          <a:xfrm>
            <a:off x="3945012" y="6238263"/>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125</a:t>
            </a:r>
          </a:p>
        </p:txBody>
      </p:sp>
      <p:sp>
        <p:nvSpPr>
          <p:cNvPr id="51" name="Can 50"/>
          <p:cNvSpPr/>
          <p:nvPr/>
        </p:nvSpPr>
        <p:spPr>
          <a:xfrm>
            <a:off x="970078" y="6147447"/>
            <a:ext cx="110282" cy="93014"/>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59" name="Can 58"/>
          <p:cNvSpPr/>
          <p:nvPr/>
        </p:nvSpPr>
        <p:spPr>
          <a:xfrm>
            <a:off x="1316337" y="6072732"/>
            <a:ext cx="193680" cy="165532"/>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0" name="Can 59"/>
          <p:cNvSpPr/>
          <p:nvPr/>
        </p:nvSpPr>
        <p:spPr>
          <a:xfrm>
            <a:off x="1796813" y="5927972"/>
            <a:ext cx="315717" cy="299278"/>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1" name="Can 60"/>
          <p:cNvSpPr/>
          <p:nvPr/>
        </p:nvSpPr>
        <p:spPr>
          <a:xfrm>
            <a:off x="2387026" y="5764165"/>
            <a:ext cx="491204" cy="463084"/>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2" name="Can 61"/>
          <p:cNvSpPr/>
          <p:nvPr/>
        </p:nvSpPr>
        <p:spPr>
          <a:xfrm>
            <a:off x="3144451" y="5619406"/>
            <a:ext cx="590909" cy="607844"/>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3" name="Can 62"/>
          <p:cNvSpPr/>
          <p:nvPr/>
        </p:nvSpPr>
        <p:spPr>
          <a:xfrm>
            <a:off x="4011810" y="5421313"/>
            <a:ext cx="774960" cy="805936"/>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4" name="Can 63"/>
          <p:cNvSpPr/>
          <p:nvPr/>
        </p:nvSpPr>
        <p:spPr>
          <a:xfrm>
            <a:off x="5092583" y="5038020"/>
            <a:ext cx="1295798" cy="1189230"/>
          </a:xfrm>
          <a:prstGeom prst="can">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65" name="Can 64"/>
          <p:cNvSpPr/>
          <p:nvPr/>
        </p:nvSpPr>
        <p:spPr>
          <a:xfrm>
            <a:off x="6704240" y="4716462"/>
            <a:ext cx="1413481" cy="1450149"/>
          </a:xfrm>
          <a:prstGeom prst="can">
            <a:avLst>
              <a:gd name="adj" fmla="val 23513"/>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4" name="Text Placeholder 3"/>
          <p:cNvSpPr>
            <a:spLocks noGrp="1"/>
          </p:cNvSpPr>
          <p:nvPr>
            <p:ph type="body" sz="quarter" idx="10"/>
          </p:nvPr>
        </p:nvSpPr>
        <p:spPr>
          <a:xfrm>
            <a:off x="275481" y="1213175"/>
            <a:ext cx="11885514" cy="2551709"/>
          </a:xfrm>
          <a:noFill/>
        </p:spPr>
        <p:style>
          <a:lnRef idx="0">
            <a:schemeClr val="accent1"/>
          </a:lnRef>
          <a:fillRef idx="3">
            <a:schemeClr val="accent1"/>
          </a:fillRef>
          <a:effectRef idx="3">
            <a:schemeClr val="accent1"/>
          </a:effectRef>
          <a:fontRef idx="minor">
            <a:schemeClr val="lt1"/>
          </a:fontRef>
        </p:style>
        <p:txBody>
          <a:bodyPr>
            <a:normAutofit fontScale="77500" lnSpcReduction="20000"/>
          </a:bodyPr>
          <a:lstStyle/>
          <a:p>
            <a:r>
              <a:rPr lang="en-US" b="1" dirty="0">
                <a:solidFill>
                  <a:schemeClr val="accent5"/>
                </a:solidFill>
              </a:rPr>
              <a:t>Basic</a:t>
            </a:r>
            <a:r>
              <a:rPr lang="en-US" dirty="0"/>
              <a:t>, </a:t>
            </a:r>
            <a:r>
              <a:rPr lang="en-US" b="1" dirty="0">
                <a:solidFill>
                  <a:srgbClr val="00B050"/>
                </a:solidFill>
              </a:rPr>
              <a:t>Standard</a:t>
            </a:r>
            <a:r>
              <a:rPr lang="en-US" dirty="0"/>
              <a:t>, and </a:t>
            </a:r>
            <a:r>
              <a:rPr lang="en-US" b="1" dirty="0">
                <a:solidFill>
                  <a:srgbClr val="FF0000"/>
                </a:solidFill>
              </a:rPr>
              <a:t>Premium</a:t>
            </a:r>
            <a:r>
              <a:rPr lang="en-US" dirty="0">
                <a:solidFill>
                  <a:srgbClr val="FF0000"/>
                </a:solidFill>
              </a:rPr>
              <a:t> </a:t>
            </a:r>
            <a:r>
              <a:rPr lang="en-US" dirty="0"/>
              <a:t>provide increasing performance levels</a:t>
            </a:r>
          </a:p>
          <a:p>
            <a:r>
              <a:rPr lang="en-US" dirty="0"/>
              <a:t>Scale via portal, PS, REST APIs, or T-SQL to reflect actual or anticipated demand</a:t>
            </a:r>
          </a:p>
          <a:p>
            <a:r>
              <a:rPr lang="en-US" dirty="0"/>
              <a:t>Database remains </a:t>
            </a:r>
            <a:r>
              <a:rPr lang="en-US" b="1" dirty="0"/>
              <a:t>online</a:t>
            </a:r>
            <a:r>
              <a:rPr lang="en-US" dirty="0"/>
              <a:t> while scaling</a:t>
            </a:r>
          </a:p>
          <a:p>
            <a:r>
              <a:rPr lang="en-US" dirty="0"/>
              <a:t>Hourly billing provides cost efficiency</a:t>
            </a:r>
          </a:p>
          <a:p>
            <a:endParaRPr lang="en-US" dirty="0"/>
          </a:p>
          <a:p>
            <a:endParaRPr lang="en-US" dirty="0"/>
          </a:p>
        </p:txBody>
      </p:sp>
      <p:sp>
        <p:nvSpPr>
          <p:cNvPr id="2" name="Title 1"/>
          <p:cNvSpPr>
            <a:spLocks noGrp="1"/>
          </p:cNvSpPr>
          <p:nvPr>
            <p:ph type="title"/>
          </p:nvPr>
        </p:nvSpPr>
        <p:spPr>
          <a:xfrm>
            <a:off x="353965" y="138128"/>
            <a:ext cx="11887878" cy="917445"/>
          </a:xfrm>
        </p:spPr>
        <p:txBody>
          <a:bodyPr/>
          <a:lstStyle/>
          <a:p>
            <a:r>
              <a:rPr lang="en-US" dirty="0"/>
              <a:t>Challenge: Predictable Performance Levels</a:t>
            </a:r>
          </a:p>
        </p:txBody>
      </p:sp>
      <p:sp>
        <p:nvSpPr>
          <p:cNvPr id="39" name="Rectangle 38"/>
          <p:cNvSpPr/>
          <p:nvPr/>
        </p:nvSpPr>
        <p:spPr bwMode="auto">
          <a:xfrm>
            <a:off x="8321444" y="3980527"/>
            <a:ext cx="2240193" cy="2278728"/>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TextBox 39"/>
          <p:cNvSpPr txBox="1"/>
          <p:nvPr/>
        </p:nvSpPr>
        <p:spPr>
          <a:xfrm>
            <a:off x="8932634" y="3438177"/>
            <a:ext cx="954903" cy="572422"/>
          </a:xfrm>
          <a:prstGeom prst="rect">
            <a:avLst/>
          </a:prstGeom>
          <a:noFill/>
          <a:ln>
            <a:noFill/>
          </a:ln>
        </p:spPr>
        <p:txBody>
          <a:bodyPr wrap="square" lIns="182854" tIns="146283" rIns="182854" bIns="146283" rtlCol="0">
            <a:spAutoFit/>
          </a:bodyPr>
          <a:lstStyle/>
          <a:p>
            <a:pPr algn="ctr">
              <a:lnSpc>
                <a:spcPct val="90000"/>
              </a:lnSpc>
              <a:spcAft>
                <a:spcPts val="600"/>
              </a:spcAft>
            </a:pPr>
            <a:r>
              <a:rPr lang="en-US" sz="2000" b="1" dirty="0">
                <a:solidFill>
                  <a:srgbClr val="FF0000"/>
                </a:solidFill>
              </a:rPr>
              <a:t>P6</a:t>
            </a:r>
          </a:p>
        </p:txBody>
      </p:sp>
      <p:sp>
        <p:nvSpPr>
          <p:cNvPr id="41" name="Can 40"/>
          <p:cNvSpPr/>
          <p:nvPr/>
        </p:nvSpPr>
        <p:spPr>
          <a:xfrm>
            <a:off x="8428037" y="4128333"/>
            <a:ext cx="2003024" cy="2027166"/>
          </a:xfrm>
          <a:prstGeom prst="can">
            <a:avLst>
              <a:gd name="adj" fmla="val 23513"/>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42" name="TextBox 41"/>
          <p:cNvSpPr txBox="1"/>
          <p:nvPr/>
        </p:nvSpPr>
        <p:spPr>
          <a:xfrm>
            <a:off x="8958238" y="6130689"/>
            <a:ext cx="1036130"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1000</a:t>
            </a:r>
          </a:p>
        </p:txBody>
      </p:sp>
      <p:sp>
        <p:nvSpPr>
          <p:cNvPr id="47" name="TextBox 46"/>
          <p:cNvSpPr txBox="1"/>
          <p:nvPr/>
        </p:nvSpPr>
        <p:spPr>
          <a:xfrm>
            <a:off x="11161528" y="2659062"/>
            <a:ext cx="954903" cy="572422"/>
          </a:xfrm>
          <a:prstGeom prst="rect">
            <a:avLst/>
          </a:prstGeom>
          <a:noFill/>
          <a:ln>
            <a:noFill/>
          </a:ln>
        </p:spPr>
        <p:txBody>
          <a:bodyPr wrap="square" lIns="182854" tIns="146283" rIns="182854" bIns="146283" rtlCol="0">
            <a:spAutoFit/>
          </a:bodyPr>
          <a:lstStyle/>
          <a:p>
            <a:pPr algn="ctr">
              <a:lnSpc>
                <a:spcPct val="90000"/>
              </a:lnSpc>
              <a:spcAft>
                <a:spcPts val="600"/>
              </a:spcAft>
            </a:pPr>
            <a:r>
              <a:rPr lang="en-US" sz="2000" b="1" dirty="0">
                <a:solidFill>
                  <a:srgbClr val="FF0000"/>
                </a:solidFill>
              </a:rPr>
              <a:t>P11</a:t>
            </a:r>
          </a:p>
        </p:txBody>
      </p:sp>
      <p:sp>
        <p:nvSpPr>
          <p:cNvPr id="48" name="Rectangle 47"/>
          <p:cNvSpPr/>
          <p:nvPr/>
        </p:nvSpPr>
        <p:spPr bwMode="auto">
          <a:xfrm>
            <a:off x="10743335" y="3231485"/>
            <a:ext cx="3094901" cy="3027770"/>
          </a:xfrm>
          <a:prstGeom prst="rect">
            <a:avLst/>
          </a:prstGeom>
          <a:noFill/>
          <a:ln w="3810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9" name="Can 48"/>
          <p:cNvSpPr/>
          <p:nvPr/>
        </p:nvSpPr>
        <p:spPr>
          <a:xfrm>
            <a:off x="10849929" y="3461981"/>
            <a:ext cx="2767244" cy="2693517"/>
          </a:xfrm>
          <a:prstGeom prst="can">
            <a:avLst>
              <a:gd name="adj" fmla="val 23513"/>
            </a:avLst>
          </a:prstGeom>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endParaRPr lang="en-US" sz="1224" dirty="0"/>
          </a:p>
        </p:txBody>
      </p:sp>
      <p:sp>
        <p:nvSpPr>
          <p:cNvPr id="50" name="TextBox 49"/>
          <p:cNvSpPr txBox="1"/>
          <p:nvPr/>
        </p:nvSpPr>
        <p:spPr>
          <a:xfrm>
            <a:off x="11476037" y="6130943"/>
            <a:ext cx="1057716" cy="627568"/>
          </a:xfrm>
          <a:prstGeom prst="rect">
            <a:avLst/>
          </a:prstGeom>
          <a:noFill/>
        </p:spPr>
        <p:txBody>
          <a:bodyPr wrap="squar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1750</a:t>
            </a:r>
          </a:p>
        </p:txBody>
      </p:sp>
    </p:spTree>
    <p:extLst>
      <p:ext uri="{BB962C8B-B14F-4D97-AF65-F5344CB8AC3E}">
        <p14:creationId xmlns:p14="http://schemas.microsoft.com/office/powerpoint/2010/main" val="1385536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1"/>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5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60"/>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6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61"/>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62"/>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63"/>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6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64"/>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6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65"/>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41"/>
                                        </p:tgtEl>
                                        <p:attrNameLst>
                                          <p:attrName>style.visibility</p:attrName>
                                        </p:attrNameLst>
                                      </p:cBhvr>
                                      <p:to>
                                        <p:strVal val="hidden"/>
                                      </p:to>
                                    </p:set>
                                  </p:childTnLst>
                                </p:cTn>
                              </p:par>
                              <p:par>
                                <p:cTn id="59" presetID="1" presetClass="entr" presetSubtype="0" fill="hold" grpId="0" nodeType="withEffect">
                                  <p:stCondLst>
                                    <p:cond delay="0"/>
                                  </p:stCondLst>
                                  <p:childTnLst>
                                    <p:set>
                                      <p:cBhvr>
                                        <p:cTn id="60" dur="1" fill="hold">
                                          <p:stCondLst>
                                            <p:cond delay="0"/>
                                          </p:stCondLst>
                                        </p:cTn>
                                        <p:tgtEl>
                                          <p:spTgt spid="4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1"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41" grpId="0" animBg="1"/>
      <p:bldP spid="41" grpId="1" animBg="1"/>
      <p:bldP spid="49" grpId="0" animBg="1"/>
      <p:bldP spid="49"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Group 2"/>
          <p:cNvGrpSpPr/>
          <p:nvPr/>
        </p:nvGrpSpPr>
        <p:grpSpPr>
          <a:xfrm>
            <a:off x="884994" y="292515"/>
            <a:ext cx="10547485" cy="6099939"/>
            <a:chOff x="884237" y="292059"/>
            <a:chExt cx="10548982" cy="6100803"/>
          </a:xfrm>
        </p:grpSpPr>
        <p:sp>
          <p:nvSpPr>
            <p:cNvPr id="58" name="Rectangle 3"/>
            <p:cNvSpPr/>
            <p:nvPr/>
          </p:nvSpPr>
          <p:spPr bwMode="auto">
            <a:xfrm>
              <a:off x="884237" y="292059"/>
              <a:ext cx="10548982" cy="6100803"/>
            </a:xfrm>
            <a:prstGeom prst="rect">
              <a:avLst/>
            </a:prstGeom>
            <a:solidFill>
              <a:srgbClr val="FFFFFF"/>
            </a:solidFill>
            <a:ln>
              <a:solidFill>
                <a:schemeClr val="bg1">
                  <a:lumMod val="95000"/>
                </a:schemeClr>
              </a:solidFill>
              <a:headEnd type="none" w="med" len="med"/>
              <a:tailEnd type="none" w="med" len="med"/>
            </a:ln>
            <a:effectLst>
              <a:outerShdw blurRad="50800" dist="38100" dir="2700000" algn="tl" rotWithShape="0">
                <a:prstClr val="black">
                  <a:alpha val="40000"/>
                </a:prstClr>
              </a:outerShdw>
              <a:softEdge rad="31750"/>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1">
                    <a:lumMod val="50000"/>
                  </a:schemeClr>
                </a:solidFill>
                <a:ea typeface="Segoe UI" pitchFamily="34" charset="0"/>
                <a:cs typeface="Segoe UI" pitchFamily="34" charset="0"/>
              </a:endParaRPr>
            </a:p>
          </p:txBody>
        </p:sp>
        <p:sp>
          <p:nvSpPr>
            <p:cNvPr id="66" name="Rectangle 20"/>
            <p:cNvSpPr/>
            <p:nvPr/>
          </p:nvSpPr>
          <p:spPr>
            <a:xfrm>
              <a:off x="2683958" y="899890"/>
              <a:ext cx="4267200" cy="646679"/>
            </a:xfrm>
            <a:prstGeom prst="rect">
              <a:avLst/>
            </a:prstGeom>
          </p:spPr>
          <p:txBody>
            <a:bodyPr wrap="square">
              <a:spAutoFit/>
            </a:bodyPr>
            <a:lstStyle/>
            <a:p>
              <a:r>
                <a:rPr lang="en-US" sz="1801" dirty="0">
                  <a:solidFill>
                    <a:schemeClr val="tx1">
                      <a:lumMod val="50000"/>
                    </a:schemeClr>
                  </a:solidFill>
                  <a:latin typeface="Consolas" panose="020B0609020204030204" pitchFamily="49" charset="0"/>
                </a:rPr>
                <a:t>ALTER DATABASE </a:t>
              </a:r>
              <a:r>
                <a:rPr lang="en-US" sz="1801" dirty="0" err="1">
                  <a:solidFill>
                    <a:schemeClr val="tx1">
                      <a:lumMod val="50000"/>
                    </a:schemeClr>
                  </a:solidFill>
                  <a:latin typeface="Consolas" panose="020B0609020204030204" pitchFamily="49" charset="0"/>
                </a:rPr>
                <a:t>JacarandaJazzCub</a:t>
              </a:r>
              <a:r>
                <a:rPr lang="en-US" sz="1801" dirty="0">
                  <a:solidFill>
                    <a:schemeClr val="tx1">
                      <a:lumMod val="50000"/>
                    </a:schemeClr>
                  </a:solidFill>
                  <a:latin typeface="Consolas" panose="020B0609020204030204" pitchFamily="49" charset="0"/>
                </a:rPr>
                <a:t> </a:t>
              </a:r>
            </a:p>
            <a:p>
              <a:r>
                <a:rPr lang="en-US" sz="1801" dirty="0">
                  <a:solidFill>
                    <a:schemeClr val="tx1">
                      <a:lumMod val="50000"/>
                    </a:schemeClr>
                  </a:solidFill>
                  <a:latin typeface="Consolas" panose="020B0609020204030204" pitchFamily="49" charset="0"/>
                </a:rPr>
                <a:t>    MODIFY (edition='Standard')</a:t>
              </a:r>
            </a:p>
          </p:txBody>
        </p:sp>
        <p:sp>
          <p:nvSpPr>
            <p:cNvPr id="67" name="Rectangle 29"/>
            <p:cNvSpPr/>
            <p:nvPr/>
          </p:nvSpPr>
          <p:spPr>
            <a:xfrm>
              <a:off x="2603616" y="1791334"/>
              <a:ext cx="7441454" cy="1478178"/>
            </a:xfrm>
            <a:prstGeom prst="rect">
              <a:avLst/>
            </a:prstGeom>
          </p:spPr>
          <p:txBody>
            <a:bodyPr wrap="square">
              <a:spAutoFit/>
            </a:bodyPr>
            <a:lstStyle/>
            <a:p>
              <a:r>
                <a:rPr lang="en-US" sz="1801" dirty="0">
                  <a:solidFill>
                    <a:schemeClr val="tx1">
                      <a:lumMod val="50000"/>
                    </a:schemeClr>
                  </a:solidFill>
                  <a:latin typeface="Lucida Console" panose="020B0609040504020204" pitchFamily="49" charset="0"/>
                </a:rPr>
                <a:t>Set-</a:t>
              </a:r>
              <a:r>
                <a:rPr lang="en-US" sz="1801" dirty="0" err="1">
                  <a:solidFill>
                    <a:schemeClr val="tx1">
                      <a:lumMod val="50000"/>
                    </a:schemeClr>
                  </a:solidFill>
                  <a:latin typeface="Lucida Console" panose="020B0609040504020204" pitchFamily="49" charset="0"/>
                </a:rPr>
                <a:t>AzureSqlDatabase</a:t>
              </a:r>
              <a:r>
                <a:rPr lang="en-US" sz="1801" dirty="0">
                  <a:solidFill>
                    <a:schemeClr val="tx1">
                      <a:lumMod val="50000"/>
                    </a:schemeClr>
                  </a:solidFill>
                  <a:latin typeface="Lucida Console" panose="020B0609040504020204" pitchFamily="49" charset="0"/>
                </a:rPr>
                <a:t> </a:t>
              </a:r>
              <a:br>
                <a:rPr lang="en-US" sz="1801" dirty="0">
                  <a:solidFill>
                    <a:schemeClr val="tx1">
                      <a:lumMod val="50000"/>
                    </a:schemeClr>
                  </a:solidFill>
                  <a:latin typeface="Lucida Console" panose="020B0609040504020204" pitchFamily="49" charset="0"/>
                </a:rPr>
              </a:br>
              <a:r>
                <a:rPr lang="en-US" sz="1801" dirty="0">
                  <a:solidFill>
                    <a:schemeClr val="tx1">
                      <a:lumMod val="50000"/>
                    </a:schemeClr>
                  </a:solidFill>
                  <a:latin typeface="Lucida Console" panose="020B0609040504020204" pitchFamily="49" charset="0"/>
                </a:rPr>
                <a:t>    -</a:t>
              </a:r>
              <a:r>
                <a:rPr lang="en-US" sz="1801" dirty="0" err="1">
                  <a:solidFill>
                    <a:schemeClr val="tx1">
                      <a:lumMod val="50000"/>
                    </a:schemeClr>
                  </a:solidFill>
                  <a:latin typeface="Lucida Console" panose="020B0609040504020204" pitchFamily="49" charset="0"/>
                </a:rPr>
                <a:t>ResourceGroupName</a:t>
              </a:r>
              <a:r>
                <a:rPr lang="en-US" sz="1801" dirty="0">
                  <a:solidFill>
                    <a:schemeClr val="tx1">
                      <a:lumMod val="50000"/>
                    </a:schemeClr>
                  </a:solidFill>
                  <a:latin typeface="Lucida Console" panose="020B0609040504020204" pitchFamily="49" charset="0"/>
                </a:rPr>
                <a:t> </a:t>
              </a:r>
              <a:r>
                <a:rPr lang="en-US" sz="1801" dirty="0" err="1">
                  <a:solidFill>
                    <a:schemeClr val="tx1">
                      <a:lumMod val="50000"/>
                    </a:schemeClr>
                  </a:solidFill>
                  <a:latin typeface="Lucida Console" panose="020B0609040504020204" pitchFamily="49" charset="0"/>
                </a:rPr>
                <a:t>wtpdemo</a:t>
              </a:r>
              <a:r>
                <a:rPr lang="en-US" sz="1801" dirty="0">
                  <a:solidFill>
                    <a:schemeClr val="tx1">
                      <a:lumMod val="50000"/>
                    </a:schemeClr>
                  </a:solidFill>
                  <a:latin typeface="Lucida Console" panose="020B0609040504020204" pitchFamily="49" charset="0"/>
                </a:rPr>
                <a:t> </a:t>
              </a:r>
            </a:p>
            <a:p>
              <a:r>
                <a:rPr lang="en-US" sz="1801" dirty="0">
                  <a:solidFill>
                    <a:schemeClr val="tx1">
                      <a:lumMod val="50000"/>
                    </a:schemeClr>
                  </a:solidFill>
                  <a:latin typeface="Lucida Console" panose="020B0609040504020204" pitchFamily="49" charset="0"/>
                </a:rPr>
                <a:t>    -ServerName </a:t>
              </a:r>
              <a:r>
                <a:rPr lang="en-US" sz="1801" dirty="0" err="1">
                  <a:solidFill>
                    <a:schemeClr val="tx1">
                      <a:lumMod val="50000"/>
                    </a:schemeClr>
                  </a:solidFill>
                  <a:latin typeface="Lucida Console" panose="020B0609040504020204" pitchFamily="49" charset="0"/>
                </a:rPr>
                <a:t>wtpcustomers-sc</a:t>
              </a:r>
              <a:r>
                <a:rPr lang="en-US" sz="1801" dirty="0">
                  <a:solidFill>
                    <a:schemeClr val="tx1">
                      <a:lumMod val="50000"/>
                    </a:schemeClr>
                  </a:solidFill>
                  <a:latin typeface="Lucida Console" panose="020B0609040504020204" pitchFamily="49" charset="0"/>
                </a:rPr>
                <a:t> </a:t>
              </a:r>
            </a:p>
            <a:p>
              <a:r>
                <a:rPr lang="en-US" sz="1801" dirty="0">
                  <a:solidFill>
                    <a:schemeClr val="tx1">
                      <a:lumMod val="50000"/>
                    </a:schemeClr>
                  </a:solidFill>
                  <a:latin typeface="Lucida Console" panose="020B0609040504020204" pitchFamily="49" charset="0"/>
                </a:rPr>
                <a:t>    -</a:t>
              </a:r>
              <a:r>
                <a:rPr lang="en-US" sz="1801" dirty="0" err="1">
                  <a:solidFill>
                    <a:schemeClr val="tx1">
                      <a:lumMod val="50000"/>
                    </a:schemeClr>
                  </a:solidFill>
                  <a:latin typeface="Lucida Console" panose="020B0609040504020204" pitchFamily="49" charset="0"/>
                </a:rPr>
                <a:t>DatabaseName</a:t>
              </a:r>
              <a:r>
                <a:rPr lang="en-US" sz="1801" dirty="0">
                  <a:solidFill>
                    <a:schemeClr val="tx1">
                      <a:lumMod val="50000"/>
                    </a:schemeClr>
                  </a:solidFill>
                  <a:latin typeface="Lucida Console" panose="020B0609040504020204" pitchFamily="49" charset="0"/>
                </a:rPr>
                <a:t> </a:t>
              </a:r>
              <a:r>
                <a:rPr lang="en-US" sz="1801" dirty="0" err="1">
                  <a:solidFill>
                    <a:schemeClr val="tx1">
                      <a:lumMod val="50000"/>
                    </a:schemeClr>
                  </a:solidFill>
                  <a:latin typeface="Lucida Console" panose="020B0609040504020204" pitchFamily="49" charset="0"/>
                </a:rPr>
                <a:t>JacarandaJazzClub</a:t>
              </a:r>
              <a:br>
                <a:rPr lang="en-US" sz="1801" dirty="0">
                  <a:solidFill>
                    <a:schemeClr val="tx1">
                      <a:lumMod val="50000"/>
                    </a:schemeClr>
                  </a:solidFill>
                  <a:latin typeface="Lucida Console" panose="020B0609040504020204" pitchFamily="49" charset="0"/>
                </a:rPr>
              </a:br>
              <a:r>
                <a:rPr lang="en-US" sz="1801" dirty="0">
                  <a:solidFill>
                    <a:schemeClr val="tx1">
                      <a:lumMod val="50000"/>
                    </a:schemeClr>
                  </a:solidFill>
                  <a:latin typeface="Lucida Console" panose="020B0609040504020204" pitchFamily="49" charset="0"/>
                </a:rPr>
                <a:t>    -</a:t>
              </a:r>
              <a:r>
                <a:rPr lang="en-US" sz="1801" dirty="0" err="1">
                  <a:solidFill>
                    <a:schemeClr val="tx1">
                      <a:lumMod val="50000"/>
                    </a:schemeClr>
                  </a:solidFill>
                  <a:latin typeface="Lucida Console" panose="020B0609040504020204" pitchFamily="49" charset="0"/>
                </a:rPr>
                <a:t>RequestedServiceObjectiveName</a:t>
              </a:r>
              <a:r>
                <a:rPr lang="en-US" sz="1801" dirty="0">
                  <a:solidFill>
                    <a:schemeClr val="tx1">
                      <a:lumMod val="50000"/>
                    </a:schemeClr>
                  </a:solidFill>
                  <a:latin typeface="Lucida Console" panose="020B0609040504020204" pitchFamily="49" charset="0"/>
                </a:rPr>
                <a:t> Standard;</a:t>
              </a:r>
            </a:p>
          </p:txBody>
        </p:sp>
        <p:grpSp>
          <p:nvGrpSpPr>
            <p:cNvPr id="68" name="Group 30"/>
            <p:cNvGrpSpPr/>
            <p:nvPr/>
          </p:nvGrpSpPr>
          <p:grpSpPr>
            <a:xfrm>
              <a:off x="2603618" y="3598355"/>
              <a:ext cx="8279319" cy="724869"/>
              <a:chOff x="2737182" y="3812405"/>
              <a:chExt cx="4817391" cy="496270"/>
            </a:xfrm>
            <a:solidFill>
              <a:schemeClr val="bg1">
                <a:lumMod val="95000"/>
              </a:schemeClr>
            </a:solidFill>
          </p:grpSpPr>
          <p:sp>
            <p:nvSpPr>
              <p:cNvPr id="75" name="Rectangle 41"/>
              <p:cNvSpPr/>
              <p:nvPr/>
            </p:nvSpPr>
            <p:spPr bwMode="auto">
              <a:xfrm>
                <a:off x="2737182" y="3812405"/>
                <a:ext cx="433055" cy="496269"/>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91427" tIns="91427" rIns="34289" bIns="34289" rtlCol="0" anchor="t" anchorCtr="0"/>
              <a:lstStyle/>
              <a:p>
                <a:pPr algn="ctr" defTabSz="932345"/>
                <a:r>
                  <a:rPr lang="en-US" sz="1801" dirty="0">
                    <a:solidFill>
                      <a:schemeClr val="tx1">
                        <a:lumMod val="50000"/>
                      </a:schemeClr>
                    </a:solidFill>
                    <a:latin typeface="Consolas" panose="020B0609020204030204" pitchFamily="49" charset="0"/>
                    <a:ea typeface="Segoe UI" pitchFamily="34" charset="0"/>
                    <a:cs typeface="Consolas" panose="020B0609020204030204" pitchFamily="49" charset="0"/>
                  </a:rPr>
                  <a:t>PUT</a:t>
                </a:r>
                <a:endParaRPr lang="en-US" sz="1199" dirty="0">
                  <a:solidFill>
                    <a:schemeClr val="tx1">
                      <a:lumMod val="50000"/>
                    </a:schemeClr>
                  </a:solidFill>
                  <a:latin typeface="Consolas" panose="020B0609020204030204" pitchFamily="49" charset="0"/>
                  <a:ea typeface="Segoe UI" pitchFamily="34" charset="0"/>
                  <a:cs typeface="Consolas" panose="020B0609020204030204" pitchFamily="49" charset="0"/>
                </a:endParaRPr>
              </a:p>
            </p:txBody>
          </p:sp>
          <p:sp>
            <p:nvSpPr>
              <p:cNvPr id="76" name="Rectangle 42"/>
              <p:cNvSpPr/>
              <p:nvPr/>
            </p:nvSpPr>
            <p:spPr bwMode="auto">
              <a:xfrm>
                <a:off x="3170237" y="3812406"/>
                <a:ext cx="4384336" cy="496269"/>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91427" tIns="91427" rIns="34289" bIns="34289" rtlCol="0" anchor="ctr" anchorCtr="0"/>
              <a:lstStyle/>
              <a:p>
                <a:pPr defTabSz="914340" eaLnBrk="0" fontAlgn="base" hangingPunct="0">
                  <a:spcBef>
                    <a:spcPct val="0"/>
                  </a:spcBef>
                  <a:spcAft>
                    <a:spcPct val="0"/>
                  </a:spcAft>
                </a:pPr>
                <a:r>
                  <a:rPr lang="en-US" altLang="en-US" sz="1399" dirty="0">
                    <a:solidFill>
                      <a:schemeClr val="tx1">
                        <a:lumMod val="50000"/>
                      </a:schemeClr>
                    </a:solidFill>
                    <a:latin typeface="Consolas" panose="020B0609020204030204" pitchFamily="49" charset="0"/>
                    <a:cs typeface="Consolas" panose="020B0609020204030204" pitchFamily="49" charset="0"/>
                  </a:rPr>
                  <a:t>https://management.azure.com/subscriptions/{subscriptionId}/resourceGroups/{resourceGroupName}/providers/microsoft.sql/servers/{serverName}/databases</a:t>
                </a:r>
                <a:r>
                  <a:rPr lang="en-US" altLang="en-US" sz="1399" u="sng" dirty="0">
                    <a:solidFill>
                      <a:schemeClr val="tx1">
                        <a:lumMod val="50000"/>
                      </a:schemeClr>
                    </a:solidFill>
                    <a:latin typeface="Consolas" panose="020B0609020204030204" pitchFamily="49" charset="0"/>
                    <a:cs typeface="Consolas" panose="020B0609020204030204" pitchFamily="49" charset="0"/>
                  </a:rPr>
                  <a:t>/{databaseName}</a:t>
                </a:r>
                <a:r>
                  <a:rPr lang="en-US" altLang="en-US" sz="1399" dirty="0">
                    <a:solidFill>
                      <a:schemeClr val="tx1">
                        <a:lumMod val="50000"/>
                      </a:schemeClr>
                    </a:solidFill>
                    <a:latin typeface="Consolas" panose="020B0609020204030204" pitchFamily="49" charset="0"/>
                    <a:cs typeface="Consolas" panose="020B0609020204030204" pitchFamily="49" charset="0"/>
                  </a:rPr>
                  <a:t>?api-version=2014-04-01</a:t>
                </a:r>
              </a:p>
            </p:txBody>
          </p:sp>
        </p:grpSp>
        <p:sp>
          <p:nvSpPr>
            <p:cNvPr id="69" name="Rectangle 31"/>
            <p:cNvSpPr/>
            <p:nvPr/>
          </p:nvSpPr>
          <p:spPr>
            <a:xfrm>
              <a:off x="5711942" y="5758029"/>
              <a:ext cx="5721275" cy="307692"/>
            </a:xfrm>
            <a:prstGeom prst="rect">
              <a:avLst/>
            </a:prstGeom>
          </p:spPr>
          <p:txBody>
            <a:bodyPr wrap="square">
              <a:spAutoFit/>
            </a:bodyPr>
            <a:lstStyle/>
            <a:p>
              <a:r>
                <a:rPr lang="en-US" altLang="en-US" sz="1399" dirty="0">
                  <a:solidFill>
                    <a:schemeClr val="tx1">
                      <a:lumMod val="50000"/>
                    </a:schemeClr>
                  </a:solidFill>
                  <a:latin typeface="Segoe UI" panose="020B0502040204020203" pitchFamily="34" charset="0"/>
                  <a:cs typeface="Segoe UI" panose="020B0502040204020203" pitchFamily="34" charset="0"/>
                  <a:hlinkClick r:id="rId3"/>
                </a:rPr>
                <a:t>https://msdn.microsoft.com/en-us/library/azure/mt163571.aspx</a:t>
              </a:r>
              <a:r>
                <a:rPr lang="en-US" altLang="en-US" sz="1399" dirty="0">
                  <a:solidFill>
                    <a:schemeClr val="tx1">
                      <a:lumMod val="50000"/>
                    </a:schemeClr>
                  </a:solidFill>
                  <a:latin typeface="Segoe UI" panose="020B0502040204020203" pitchFamily="34" charset="0"/>
                  <a:cs typeface="Segoe UI" panose="020B0502040204020203" pitchFamily="34" charset="0"/>
                </a:rPr>
                <a:t> </a:t>
              </a:r>
              <a:endParaRPr lang="en-US" sz="1399" dirty="0">
                <a:solidFill>
                  <a:schemeClr val="tx1">
                    <a:lumMod val="50000"/>
                  </a:schemeClr>
                </a:solidFill>
              </a:endParaRPr>
            </a:p>
          </p:txBody>
        </p:sp>
        <p:sp>
          <p:nvSpPr>
            <p:cNvPr id="70" name="Rectangle 35"/>
            <p:cNvSpPr/>
            <p:nvPr/>
          </p:nvSpPr>
          <p:spPr>
            <a:xfrm>
              <a:off x="2603618" y="4670108"/>
              <a:ext cx="8279318" cy="95372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399" dirty="0">
                  <a:solidFill>
                    <a:schemeClr val="tx1">
                      <a:lumMod val="50000"/>
                    </a:schemeClr>
                  </a:solidFill>
                </a:rPr>
                <a:t>{</a:t>
              </a:r>
            </a:p>
            <a:p>
              <a:r>
                <a:rPr lang="en-US" sz="1399" dirty="0">
                  <a:solidFill>
                    <a:schemeClr val="tx1">
                      <a:lumMod val="50000"/>
                    </a:schemeClr>
                  </a:solidFill>
                </a:rPr>
                <a:t>    "location": “&lt;location&gt;”,  </a:t>
              </a:r>
            </a:p>
            <a:p>
              <a:r>
                <a:rPr lang="en-US" sz="1399" dirty="0">
                  <a:solidFill>
                    <a:schemeClr val="tx1">
                      <a:lumMod val="50000"/>
                    </a:schemeClr>
                  </a:solidFill>
                </a:rPr>
                <a:t>    "properties": { "</a:t>
              </a:r>
              <a:r>
                <a:rPr lang="en-US" sz="1399" dirty="0" err="1">
                  <a:solidFill>
                    <a:schemeClr val="tx1">
                      <a:lumMod val="50000"/>
                    </a:schemeClr>
                  </a:solidFill>
                </a:rPr>
                <a:t>requestedServiceObjectiveId</a:t>
              </a:r>
              <a:r>
                <a:rPr lang="en-US" sz="1399" dirty="0">
                  <a:solidFill>
                    <a:schemeClr val="tx1">
                      <a:lumMod val="50000"/>
                    </a:schemeClr>
                  </a:solidFill>
                </a:rPr>
                <a:t>":“&lt;</a:t>
              </a:r>
              <a:r>
                <a:rPr lang="en-US" sz="1399" dirty="0" err="1">
                  <a:solidFill>
                    <a:schemeClr val="tx1">
                      <a:lumMod val="50000"/>
                    </a:schemeClr>
                  </a:solidFill>
                </a:rPr>
                <a:t>serviceObjectiveID</a:t>
              </a:r>
              <a:r>
                <a:rPr lang="en-US" sz="1399" dirty="0">
                  <a:solidFill>
                    <a:schemeClr val="tx1">
                      <a:lumMod val="50000"/>
                    </a:schemeClr>
                  </a:solidFill>
                </a:rPr>
                <a:t>&gt;“ }</a:t>
              </a:r>
            </a:p>
            <a:p>
              <a:r>
                <a:rPr lang="en-US" sz="1399" dirty="0">
                  <a:solidFill>
                    <a:schemeClr val="tx1">
                      <a:lumMod val="50000"/>
                    </a:schemeClr>
                  </a:solidFill>
                </a:rPr>
                <a:t>}</a:t>
              </a:r>
            </a:p>
          </p:txBody>
        </p:sp>
        <p:sp>
          <p:nvSpPr>
            <p:cNvPr id="71" name="Rectangle 36"/>
            <p:cNvSpPr/>
            <p:nvPr/>
          </p:nvSpPr>
          <p:spPr>
            <a:xfrm>
              <a:off x="2600751" y="4331553"/>
              <a:ext cx="1486565" cy="307692"/>
            </a:xfrm>
            <a:prstGeom prst="rect">
              <a:avLst/>
            </a:prstGeom>
          </p:spPr>
          <p:txBody>
            <a:bodyPr wrap="square">
              <a:spAutoFit/>
            </a:bodyPr>
            <a:lstStyle/>
            <a:p>
              <a:r>
                <a:rPr lang="en-US" altLang="en-US" sz="1399" dirty="0">
                  <a:solidFill>
                    <a:schemeClr val="tx1">
                      <a:lumMod val="50000"/>
                    </a:schemeClr>
                  </a:solidFill>
                  <a:cs typeface="Consolas" panose="020B0609020204030204" pitchFamily="49" charset="0"/>
                </a:rPr>
                <a:t>Request body</a:t>
              </a:r>
              <a:endParaRPr lang="en-US" sz="1399" dirty="0">
                <a:solidFill>
                  <a:schemeClr val="tx1">
                    <a:lumMod val="50000"/>
                  </a:schemeClr>
                </a:solidFill>
              </a:endParaRPr>
            </a:p>
          </p:txBody>
        </p:sp>
        <p:sp>
          <p:nvSpPr>
            <p:cNvPr id="72" name="TextBox 38"/>
            <p:cNvSpPr txBox="1"/>
            <p:nvPr/>
          </p:nvSpPr>
          <p:spPr>
            <a:xfrm>
              <a:off x="1083758" y="824927"/>
              <a:ext cx="1039483" cy="544927"/>
            </a:xfrm>
            <a:prstGeom prst="rect">
              <a:avLst/>
            </a:prstGeom>
            <a:noFill/>
          </p:spPr>
          <p:txBody>
            <a:bodyPr wrap="none" lIns="182854" tIns="146283" rIns="182854" bIns="146283" rtlCol="0">
              <a:spAutoFit/>
            </a:bodyPr>
            <a:lstStyle/>
            <a:p>
              <a:pPr>
                <a:lnSpc>
                  <a:spcPct val="90000"/>
                </a:lnSpc>
                <a:spcAft>
                  <a:spcPts val="600"/>
                </a:spcAft>
              </a:pPr>
              <a:r>
                <a:rPr lang="en-US" sz="1801" dirty="0">
                  <a:solidFill>
                    <a:schemeClr val="tx1">
                      <a:lumMod val="50000"/>
                    </a:schemeClr>
                  </a:solidFill>
                </a:rPr>
                <a:t>T-SQL:</a:t>
              </a:r>
            </a:p>
          </p:txBody>
        </p:sp>
        <p:sp>
          <p:nvSpPr>
            <p:cNvPr id="73" name="TextBox 39"/>
            <p:cNvSpPr txBox="1"/>
            <p:nvPr/>
          </p:nvSpPr>
          <p:spPr>
            <a:xfrm>
              <a:off x="1083758" y="1723001"/>
              <a:ext cx="1528340" cy="544927"/>
            </a:xfrm>
            <a:prstGeom prst="rect">
              <a:avLst/>
            </a:prstGeom>
            <a:noFill/>
          </p:spPr>
          <p:txBody>
            <a:bodyPr wrap="none" lIns="182854" tIns="146283" rIns="182854" bIns="146283" rtlCol="0">
              <a:spAutoFit/>
            </a:bodyPr>
            <a:lstStyle/>
            <a:p>
              <a:pPr>
                <a:lnSpc>
                  <a:spcPct val="90000"/>
                </a:lnSpc>
                <a:spcAft>
                  <a:spcPts val="600"/>
                </a:spcAft>
              </a:pPr>
              <a:r>
                <a:rPr lang="en-US" sz="1801" dirty="0">
                  <a:solidFill>
                    <a:schemeClr val="tx1">
                      <a:lumMod val="50000"/>
                    </a:schemeClr>
                  </a:solidFill>
                </a:rPr>
                <a:t>PowerShell:</a:t>
              </a:r>
            </a:p>
          </p:txBody>
        </p:sp>
        <p:sp>
          <p:nvSpPr>
            <p:cNvPr id="74" name="TextBox 40"/>
            <p:cNvSpPr txBox="1"/>
            <p:nvPr/>
          </p:nvSpPr>
          <p:spPr>
            <a:xfrm>
              <a:off x="1083758" y="3416025"/>
              <a:ext cx="1320048" cy="544927"/>
            </a:xfrm>
            <a:prstGeom prst="rect">
              <a:avLst/>
            </a:prstGeom>
            <a:noFill/>
          </p:spPr>
          <p:txBody>
            <a:bodyPr wrap="none" lIns="182854" tIns="146283" rIns="182854" bIns="146283" rtlCol="0">
              <a:spAutoFit/>
            </a:bodyPr>
            <a:lstStyle/>
            <a:p>
              <a:pPr>
                <a:lnSpc>
                  <a:spcPct val="90000"/>
                </a:lnSpc>
                <a:spcAft>
                  <a:spcPts val="600"/>
                </a:spcAft>
              </a:pPr>
              <a:r>
                <a:rPr lang="en-US" sz="1801" dirty="0">
                  <a:solidFill>
                    <a:schemeClr val="tx1">
                      <a:lumMod val="50000"/>
                    </a:schemeClr>
                  </a:solidFill>
                </a:rPr>
                <a:t>REST API:</a:t>
              </a:r>
            </a:p>
          </p:txBody>
        </p:sp>
      </p:grpSp>
    </p:spTree>
    <p:extLst>
      <p:ext uri="{BB962C8B-B14F-4D97-AF65-F5344CB8AC3E}">
        <p14:creationId xmlns:p14="http://schemas.microsoft.com/office/powerpoint/2010/main" val="259975343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a:off x="6319793" y="5650485"/>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4658964" y="6043855"/>
            <a:ext cx="2850014" cy="369460"/>
          </a:xfrm>
          <a:prstGeom prst="rect">
            <a:avLst/>
          </a:prstGeom>
          <a:noFill/>
        </p:spPr>
        <p:txBody>
          <a:bodyPr wrap="square" rtlCol="0">
            <a:spAutoFit/>
          </a:bodyPr>
          <a:lstStyle/>
          <a:p>
            <a:pPr algn="ctr"/>
            <a:r>
              <a:rPr lang="en-US" sz="1801" b="1" dirty="0"/>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59" name="TextBox 58"/>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Scale databases to match customer needs</a:t>
            </a:r>
          </a:p>
        </p:txBody>
      </p:sp>
      <p:cxnSp>
        <p:nvCxnSpPr>
          <p:cNvPr id="25" name="Straight Arrow Connector 24"/>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5303968" y="3258548"/>
            <a:ext cx="457135"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24" name="Can 23"/>
          <p:cNvSpPr/>
          <p:nvPr/>
        </p:nvSpPr>
        <p:spPr>
          <a:xfrm>
            <a:off x="4313507" y="5021048"/>
            <a:ext cx="574767" cy="93448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33" name="Can 32"/>
          <p:cNvSpPr/>
          <p:nvPr/>
        </p:nvSpPr>
        <p:spPr>
          <a:xfrm>
            <a:off x="4998470" y="4629589"/>
            <a:ext cx="557231" cy="1325942"/>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34" name="Can 33"/>
          <p:cNvSpPr/>
          <p:nvPr/>
        </p:nvSpPr>
        <p:spPr>
          <a:xfrm>
            <a:off x="5646629" y="5401993"/>
            <a:ext cx="557231" cy="553539"/>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cxnSp>
        <p:nvCxnSpPr>
          <p:cNvPr id="35" name="Straight Arrow Connector 34"/>
          <p:cNvCxnSpPr/>
          <p:nvPr/>
        </p:nvCxnSpPr>
        <p:spPr>
          <a:xfrm flipH="1">
            <a:off x="4694453" y="3277584"/>
            <a:ext cx="861248" cy="16507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5334125" y="3258548"/>
            <a:ext cx="426977" cy="1313301"/>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5934448" y="3258548"/>
            <a:ext cx="10599" cy="197360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27" name="Down Arrow 26"/>
          <p:cNvSpPr/>
          <p:nvPr/>
        </p:nvSpPr>
        <p:spPr bwMode="auto">
          <a:xfrm>
            <a:off x="4998470" y="1674573"/>
            <a:ext cx="457875" cy="757908"/>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Down Arrow 27"/>
          <p:cNvSpPr/>
          <p:nvPr/>
        </p:nvSpPr>
        <p:spPr bwMode="auto">
          <a:xfrm>
            <a:off x="5711207" y="1674574"/>
            <a:ext cx="709303" cy="757910"/>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29" name="Down Arrow 28"/>
          <p:cNvSpPr/>
          <p:nvPr/>
        </p:nvSpPr>
        <p:spPr bwMode="auto">
          <a:xfrm>
            <a:off x="6746796" y="1674573"/>
            <a:ext cx="314284" cy="757908"/>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487363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44"/>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26"/>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25"/>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6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24" grpId="0" animBg="1"/>
      <p:bldP spid="33"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447691" cy="7001827"/>
          </a:xfrm>
          <a:prstGeom prst="rect">
            <a:avLst/>
          </a:prstGeom>
        </p:spPr>
      </p:pic>
    </p:spTree>
    <p:extLst>
      <p:ext uri="{BB962C8B-B14F-4D97-AF65-F5344CB8AC3E}">
        <p14:creationId xmlns:p14="http://schemas.microsoft.com/office/powerpoint/2010/main" val="2545874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2" name="Title 1"/>
          <p:cNvSpPr>
            <a:spLocks noGrp="1"/>
          </p:cNvSpPr>
          <p:nvPr>
            <p:ph type="title"/>
          </p:nvPr>
        </p:nvSpPr>
        <p:spPr/>
        <p:txBody>
          <a:bodyPr/>
          <a:lstStyle/>
          <a:p>
            <a:r>
              <a:rPr lang="en-US" sz="3999" dirty="0"/>
              <a:t>Challenge: Unpredictable capacity needs, large scale</a:t>
            </a:r>
          </a:p>
        </p:txBody>
      </p:sp>
      <p:sp>
        <p:nvSpPr>
          <p:cNvPr id="26" name="Can 25"/>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32" name="Rectangle 31"/>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33" name="Rectangle 32"/>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34" name="Straight Arrow Connector 33"/>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cxnSp>
        <p:nvCxnSpPr>
          <p:cNvPr id="40" name="Straight Arrow Connector 39"/>
          <p:cNvCxnSpPr/>
          <p:nvPr/>
        </p:nvCxnSpPr>
        <p:spPr>
          <a:xfrm flipH="1">
            <a:off x="5303967" y="3258547"/>
            <a:ext cx="25173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1" name="Can 40"/>
          <p:cNvSpPr/>
          <p:nvPr/>
        </p:nvSpPr>
        <p:spPr>
          <a:xfrm>
            <a:off x="370258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43" name="Can 42"/>
          <p:cNvSpPr/>
          <p:nvPr/>
        </p:nvSpPr>
        <p:spPr>
          <a:xfrm>
            <a:off x="436715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45" name="Can 44"/>
          <p:cNvSpPr/>
          <p:nvPr/>
        </p:nvSpPr>
        <p:spPr>
          <a:xfrm>
            <a:off x="3038021"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46" name="Can 45"/>
          <p:cNvSpPr/>
          <p:nvPr/>
        </p:nvSpPr>
        <p:spPr>
          <a:xfrm>
            <a:off x="237345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cxnSp>
        <p:nvCxnSpPr>
          <p:cNvPr id="30" name="Straight Arrow Connector 29"/>
          <p:cNvCxnSpPr/>
          <p:nvPr/>
        </p:nvCxnSpPr>
        <p:spPr>
          <a:xfrm flipH="1">
            <a:off x="4063160" y="3258547"/>
            <a:ext cx="136667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3398596" y="3258547"/>
            <a:ext cx="1905373"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a:off x="5711671" y="3258547"/>
            <a:ext cx="201810"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5881693"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6246745"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515158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a:off x="5516640"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Can 47"/>
          <p:cNvSpPr/>
          <p:nvPr/>
        </p:nvSpPr>
        <p:spPr>
          <a:xfrm>
            <a:off x="3613633"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49" name="Can 48"/>
          <p:cNvSpPr/>
          <p:nvPr/>
        </p:nvSpPr>
        <p:spPr>
          <a:xfrm>
            <a:off x="4278198"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51" name="Can 50"/>
          <p:cNvSpPr/>
          <p:nvPr/>
        </p:nvSpPr>
        <p:spPr>
          <a:xfrm>
            <a:off x="2949069"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52" name="Can 51"/>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63" name="Can 62"/>
          <p:cNvSpPr/>
          <p:nvPr/>
        </p:nvSpPr>
        <p:spPr>
          <a:xfrm>
            <a:off x="3488394"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64" name="Can 63"/>
          <p:cNvSpPr/>
          <p:nvPr/>
        </p:nvSpPr>
        <p:spPr>
          <a:xfrm>
            <a:off x="4152959"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74" name="Can 73"/>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70" name="Can 69"/>
          <p:cNvSpPr/>
          <p:nvPr/>
        </p:nvSpPr>
        <p:spPr>
          <a:xfrm>
            <a:off x="2159266"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35" name="TextBox 34"/>
          <p:cNvSpPr txBox="1"/>
          <p:nvPr/>
        </p:nvSpPr>
        <p:spPr>
          <a:xfrm>
            <a:off x="4658964" y="6255072"/>
            <a:ext cx="2850014" cy="369460"/>
          </a:xfrm>
          <a:prstGeom prst="rect">
            <a:avLst/>
          </a:prstGeom>
          <a:noFill/>
        </p:spPr>
        <p:txBody>
          <a:bodyPr wrap="square" rtlCol="0">
            <a:spAutoFit/>
          </a:bodyPr>
          <a:lstStyle/>
          <a:p>
            <a:pPr algn="ctr"/>
            <a:r>
              <a:rPr lang="en-US" sz="1801" b="1" dirty="0"/>
              <a:t>Customer Databases</a:t>
            </a:r>
          </a:p>
        </p:txBody>
      </p:sp>
      <p:sp>
        <p:nvSpPr>
          <p:cNvPr id="66" name="Can 65"/>
          <p:cNvSpPr/>
          <p:nvPr/>
        </p:nvSpPr>
        <p:spPr>
          <a:xfrm>
            <a:off x="2823829"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cxnSp>
        <p:nvCxnSpPr>
          <p:cNvPr id="25" name="Straight Connector 24"/>
          <p:cNvCxnSpPr/>
          <p:nvPr/>
        </p:nvCxnSpPr>
        <p:spPr>
          <a:xfrm>
            <a:off x="7645966" y="5751769"/>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9" name="Can 38"/>
          <p:cNvSpPr/>
          <p:nvPr/>
        </p:nvSpPr>
        <p:spPr>
          <a:xfrm>
            <a:off x="8427750" y="5349179"/>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29" name="Can 28"/>
          <p:cNvSpPr/>
          <p:nvPr/>
        </p:nvSpPr>
        <p:spPr>
          <a:xfrm>
            <a:off x="5661209"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31" name="Can 30"/>
          <p:cNvSpPr/>
          <p:nvPr/>
        </p:nvSpPr>
        <p:spPr>
          <a:xfrm>
            <a:off x="632577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38" name="Can 37"/>
          <p:cNvSpPr/>
          <p:nvPr/>
        </p:nvSpPr>
        <p:spPr>
          <a:xfrm>
            <a:off x="697280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44" name="Can 43"/>
          <p:cNvSpPr/>
          <p:nvPr/>
        </p:nvSpPr>
        <p:spPr>
          <a:xfrm>
            <a:off x="501417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sp>
        <p:nvSpPr>
          <p:cNvPr id="37" name="Can 36"/>
          <p:cNvSpPr/>
          <p:nvPr/>
        </p:nvSpPr>
        <p:spPr>
          <a:xfrm>
            <a:off x="5572257"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42" name="Can 41"/>
          <p:cNvSpPr/>
          <p:nvPr/>
        </p:nvSpPr>
        <p:spPr>
          <a:xfrm>
            <a:off x="6236821"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47" name="Can 46"/>
          <p:cNvSpPr/>
          <p:nvPr/>
        </p:nvSpPr>
        <p:spPr>
          <a:xfrm>
            <a:off x="6883852"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50" name="Can 49"/>
          <p:cNvSpPr/>
          <p:nvPr/>
        </p:nvSpPr>
        <p:spPr>
          <a:xfrm>
            <a:off x="4925227"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53" name="Can 52"/>
          <p:cNvSpPr/>
          <p:nvPr/>
        </p:nvSpPr>
        <p:spPr>
          <a:xfrm>
            <a:off x="5447018"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54" name="Can 53"/>
          <p:cNvSpPr/>
          <p:nvPr/>
        </p:nvSpPr>
        <p:spPr>
          <a:xfrm>
            <a:off x="6111582"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55" name="Can 54"/>
          <p:cNvSpPr/>
          <p:nvPr/>
        </p:nvSpPr>
        <p:spPr>
          <a:xfrm>
            <a:off x="6758613"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8</a:t>
            </a:r>
          </a:p>
        </p:txBody>
      </p:sp>
      <p:sp>
        <p:nvSpPr>
          <p:cNvPr id="65" name="Can 64"/>
          <p:cNvSpPr/>
          <p:nvPr/>
        </p:nvSpPr>
        <p:spPr>
          <a:xfrm>
            <a:off x="4799988"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cxnSp>
        <p:nvCxnSpPr>
          <p:cNvPr id="75" name="Straight Arrow Connector 74"/>
          <p:cNvCxnSpPr/>
          <p:nvPr/>
        </p:nvCxnSpPr>
        <p:spPr>
          <a:xfrm>
            <a:off x="661179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697685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13834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ene_1-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65" y="496"/>
            <a:ext cx="12432947" cy="6993532"/>
          </a:xfrm>
          <a:prstGeom prst="rect">
            <a:avLst/>
          </a:prstGeom>
          <a:solidFill>
            <a:schemeClr val="bg1"/>
          </a:solidFill>
        </p:spPr>
      </p:pic>
    </p:spTree>
    <p:extLst>
      <p:ext uri="{BB962C8B-B14F-4D97-AF65-F5344CB8AC3E}">
        <p14:creationId xmlns:p14="http://schemas.microsoft.com/office/powerpoint/2010/main" val="390801002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ene_2-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65" y="496"/>
            <a:ext cx="12432947" cy="6993532"/>
          </a:xfrm>
          <a:prstGeom prst="rect">
            <a:avLst/>
          </a:prstGeom>
        </p:spPr>
      </p:pic>
    </p:spTree>
    <p:extLst>
      <p:ext uri="{BB962C8B-B14F-4D97-AF65-F5344CB8AC3E}">
        <p14:creationId xmlns:p14="http://schemas.microsoft.com/office/powerpoint/2010/main" val="401493665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ene_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65" y="496"/>
            <a:ext cx="12432947" cy="6993532"/>
          </a:xfrm>
          <a:prstGeom prst="rect">
            <a:avLst/>
          </a:prstGeom>
        </p:spPr>
      </p:pic>
    </p:spTree>
    <p:extLst>
      <p:ext uri="{BB962C8B-B14F-4D97-AF65-F5344CB8AC3E}">
        <p14:creationId xmlns:p14="http://schemas.microsoft.com/office/powerpoint/2010/main" val="68383375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0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ene_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65" y="496"/>
            <a:ext cx="12432947" cy="6993532"/>
          </a:xfrm>
          <a:prstGeom prst="rect">
            <a:avLst/>
          </a:prstGeom>
        </p:spPr>
      </p:pic>
    </p:spTree>
    <p:extLst>
      <p:ext uri="{BB962C8B-B14F-4D97-AF65-F5344CB8AC3E}">
        <p14:creationId xmlns:p14="http://schemas.microsoft.com/office/powerpoint/2010/main" val="109145309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75482" y="295730"/>
            <a:ext cx="11887878" cy="91744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99" dirty="0"/>
              <a:t>Elastic Database Pools</a:t>
            </a:r>
          </a:p>
        </p:txBody>
      </p:sp>
      <p:sp>
        <p:nvSpPr>
          <p:cNvPr id="6" name="Text Placeholder 2"/>
          <p:cNvSpPr txBox="1">
            <a:spLocks/>
          </p:cNvSpPr>
          <p:nvPr/>
        </p:nvSpPr>
        <p:spPr>
          <a:xfrm>
            <a:off x="395800" y="1647098"/>
            <a:ext cx="10175283" cy="257264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endParaRPr lang="en-US" sz="2000" dirty="0"/>
          </a:p>
        </p:txBody>
      </p:sp>
      <p:sp>
        <p:nvSpPr>
          <p:cNvPr id="10" name="Rectangle 9"/>
          <p:cNvSpPr/>
          <p:nvPr/>
        </p:nvSpPr>
        <p:spPr bwMode="auto">
          <a:xfrm>
            <a:off x="4131708" y="5576532"/>
            <a:ext cx="1719367" cy="520175"/>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solidFill>
                <a:srgbClr val="00B050"/>
              </a:solidFill>
              <a:ea typeface="Segoe UI" pitchFamily="34" charset="0"/>
              <a:cs typeface="Segoe UI" pitchFamily="34" charset="0"/>
            </a:endParaRPr>
          </a:p>
        </p:txBody>
      </p:sp>
      <p:sp>
        <p:nvSpPr>
          <p:cNvPr id="11" name="Rectangle 10"/>
          <p:cNvSpPr/>
          <p:nvPr/>
        </p:nvSpPr>
        <p:spPr bwMode="auto">
          <a:xfrm>
            <a:off x="10127859" y="2386363"/>
            <a:ext cx="1719367" cy="3710344"/>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solidFill>
                <a:srgbClr val="00B050"/>
              </a:solidFill>
              <a:ea typeface="Segoe UI" pitchFamily="34" charset="0"/>
              <a:cs typeface="Segoe UI" pitchFamily="34" charset="0"/>
            </a:endParaRPr>
          </a:p>
        </p:txBody>
      </p:sp>
      <p:sp>
        <p:nvSpPr>
          <p:cNvPr id="19" name="TextBox 18"/>
          <p:cNvSpPr txBox="1"/>
          <p:nvPr/>
        </p:nvSpPr>
        <p:spPr>
          <a:xfrm>
            <a:off x="4480372" y="6043443"/>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100</a:t>
            </a:r>
          </a:p>
        </p:txBody>
      </p:sp>
      <p:sp>
        <p:nvSpPr>
          <p:cNvPr id="20" name="TextBox 19"/>
          <p:cNvSpPr txBox="1"/>
          <p:nvPr/>
        </p:nvSpPr>
        <p:spPr>
          <a:xfrm>
            <a:off x="10439210" y="6043443"/>
            <a:ext cx="1036129"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1200</a:t>
            </a:r>
          </a:p>
        </p:txBody>
      </p:sp>
      <p:sp>
        <p:nvSpPr>
          <p:cNvPr id="22" name="TextBox 21"/>
          <p:cNvSpPr txBox="1"/>
          <p:nvPr/>
        </p:nvSpPr>
        <p:spPr>
          <a:xfrm>
            <a:off x="2877602" y="6043443"/>
            <a:ext cx="1247018" cy="627822"/>
          </a:xfrm>
          <a:prstGeom prst="rect">
            <a:avLst/>
          </a:prstGeom>
          <a:noFill/>
        </p:spPr>
        <p:txBody>
          <a:bodyPr wrap="square" lIns="182854" tIns="146283" rIns="182854" bIns="146283" rtlCol="0">
            <a:spAutoFit/>
          </a:bodyPr>
          <a:lstStyle/>
          <a:p>
            <a:pPr>
              <a:lnSpc>
                <a:spcPct val="90000"/>
              </a:lnSpc>
              <a:spcAft>
                <a:spcPts val="600"/>
              </a:spcAft>
            </a:pPr>
            <a:r>
              <a:rPr lang="en-US" sz="2400" dirty="0">
                <a:gradFill>
                  <a:gsLst>
                    <a:gs pos="2917">
                      <a:schemeClr val="tx1"/>
                    </a:gs>
                    <a:gs pos="30000">
                      <a:schemeClr val="tx1"/>
                    </a:gs>
                  </a:gsLst>
                  <a:lin ang="5400000" scaled="0"/>
                </a:gradFill>
              </a:rPr>
              <a:t>eDTUs</a:t>
            </a:r>
          </a:p>
        </p:txBody>
      </p:sp>
      <p:sp>
        <p:nvSpPr>
          <p:cNvPr id="32" name="Rectangle 31"/>
          <p:cNvSpPr/>
          <p:nvPr/>
        </p:nvSpPr>
        <p:spPr bwMode="auto">
          <a:xfrm>
            <a:off x="6100034" y="4998369"/>
            <a:ext cx="1719367" cy="1098338"/>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solidFill>
                <a:srgbClr val="00B050"/>
              </a:solidFill>
              <a:ea typeface="Segoe UI" pitchFamily="34" charset="0"/>
              <a:cs typeface="Segoe UI" pitchFamily="34" charset="0"/>
            </a:endParaRPr>
          </a:p>
        </p:txBody>
      </p:sp>
      <p:sp>
        <p:nvSpPr>
          <p:cNvPr id="36" name="Rectangle 35"/>
          <p:cNvSpPr/>
          <p:nvPr/>
        </p:nvSpPr>
        <p:spPr bwMode="auto">
          <a:xfrm>
            <a:off x="8114734" y="3874778"/>
            <a:ext cx="1719367" cy="2221929"/>
          </a:xfrm>
          <a:prstGeom prst="rect">
            <a:avLst/>
          </a:prstGeom>
          <a:noFill/>
          <a:ln w="38100">
            <a:solidFill>
              <a:srgbClr val="00B05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dirty="0" err="1">
              <a:solidFill>
                <a:srgbClr val="00B050"/>
              </a:solidFill>
              <a:ea typeface="Segoe UI" pitchFamily="34" charset="0"/>
              <a:cs typeface="Segoe UI" pitchFamily="34" charset="0"/>
            </a:endParaRPr>
          </a:p>
        </p:txBody>
      </p:sp>
      <p:sp>
        <p:nvSpPr>
          <p:cNvPr id="39" name="TextBox 38"/>
          <p:cNvSpPr txBox="1"/>
          <p:nvPr/>
        </p:nvSpPr>
        <p:spPr>
          <a:xfrm>
            <a:off x="6550401" y="6043443"/>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400</a:t>
            </a:r>
          </a:p>
        </p:txBody>
      </p:sp>
      <p:sp>
        <p:nvSpPr>
          <p:cNvPr id="40" name="TextBox 39"/>
          <p:cNvSpPr txBox="1"/>
          <p:nvPr/>
        </p:nvSpPr>
        <p:spPr>
          <a:xfrm>
            <a:off x="8494813" y="6043443"/>
            <a:ext cx="869416" cy="627822"/>
          </a:xfrm>
          <a:prstGeom prst="rect">
            <a:avLst/>
          </a:prstGeom>
          <a:noFill/>
        </p:spPr>
        <p:txBody>
          <a:bodyPr wrap="none" lIns="182854" tIns="146283" rIns="182854" bIns="146283"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800</a:t>
            </a:r>
          </a:p>
        </p:txBody>
      </p:sp>
      <p:sp>
        <p:nvSpPr>
          <p:cNvPr id="23" name="Text Placeholder 2"/>
          <p:cNvSpPr txBox="1">
            <a:spLocks/>
          </p:cNvSpPr>
          <p:nvPr/>
        </p:nvSpPr>
        <p:spPr>
          <a:xfrm>
            <a:off x="358383" y="1364558"/>
            <a:ext cx="8759173" cy="380910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2300" dirty="0">
                <a:solidFill>
                  <a:schemeClr val="tx1"/>
                </a:solidFill>
              </a:rPr>
              <a:t>Elastic databases, Elastic database pools</a:t>
            </a:r>
          </a:p>
          <a:p>
            <a:pPr>
              <a:lnSpc>
                <a:spcPct val="100000"/>
              </a:lnSpc>
            </a:pPr>
            <a:r>
              <a:rPr lang="en-US" sz="2300" dirty="0">
                <a:solidFill>
                  <a:schemeClr val="tx1"/>
                </a:solidFill>
              </a:rPr>
              <a:t>Pooled resources leveraged by many databases</a:t>
            </a:r>
            <a:endParaRPr lang="en-US" sz="2300" dirty="0">
              <a:solidFill>
                <a:srgbClr val="00B050"/>
              </a:solidFill>
            </a:endParaRPr>
          </a:p>
          <a:p>
            <a:pPr>
              <a:lnSpc>
                <a:spcPct val="100000"/>
              </a:lnSpc>
            </a:pPr>
            <a:r>
              <a:rPr lang="en-US" sz="2300" b="1" dirty="0">
                <a:solidFill>
                  <a:schemeClr val="tx1"/>
                </a:solidFill>
              </a:rPr>
              <a:t>Standard</a:t>
            </a:r>
            <a:r>
              <a:rPr lang="en-US" sz="2300" dirty="0">
                <a:solidFill>
                  <a:schemeClr val="tx1"/>
                </a:solidFill>
              </a:rPr>
              <a:t> elastic pool provides 100-1200 eDTUs for up to 400 databases</a:t>
            </a:r>
          </a:p>
          <a:p>
            <a:pPr>
              <a:lnSpc>
                <a:spcPct val="100000"/>
              </a:lnSpc>
            </a:pPr>
            <a:r>
              <a:rPr lang="en-US" sz="2300" b="1" dirty="0">
                <a:solidFill>
                  <a:schemeClr val="tx1"/>
                </a:solidFill>
              </a:rPr>
              <a:t>Elastic Standard </a:t>
            </a:r>
            <a:r>
              <a:rPr lang="en-US" sz="2300" dirty="0">
                <a:solidFill>
                  <a:schemeClr val="tx1"/>
                </a:solidFill>
              </a:rPr>
              <a:t>databases can burst up to 100 </a:t>
            </a:r>
            <a:r>
              <a:rPr lang="en-US" sz="2300" dirty="0" err="1">
                <a:solidFill>
                  <a:schemeClr val="tx1"/>
                </a:solidFill>
              </a:rPr>
              <a:t>eDTUs</a:t>
            </a:r>
            <a:endParaRPr lang="en-US" sz="2300" dirty="0">
              <a:solidFill>
                <a:schemeClr val="tx1"/>
              </a:solidFill>
            </a:endParaRPr>
          </a:p>
          <a:p>
            <a:pPr>
              <a:lnSpc>
                <a:spcPct val="100000"/>
              </a:lnSpc>
            </a:pPr>
            <a:r>
              <a:rPr lang="en-US" sz="2300" dirty="0"/>
              <a:t>Create/configure pool via portal, PowerShell, REST APIs </a:t>
            </a:r>
          </a:p>
          <a:p>
            <a:pPr>
              <a:lnSpc>
                <a:spcPct val="100000"/>
              </a:lnSpc>
            </a:pPr>
            <a:r>
              <a:rPr lang="en-US" sz="2300" dirty="0"/>
              <a:t>Move databases in/out using portal, PowerShell, </a:t>
            </a:r>
            <a:br>
              <a:rPr lang="en-US" sz="2300" dirty="0"/>
            </a:br>
            <a:r>
              <a:rPr lang="en-US" sz="2300" dirty="0"/>
              <a:t>REST APIs, T-SQL</a:t>
            </a:r>
          </a:p>
          <a:p>
            <a:pPr>
              <a:lnSpc>
                <a:spcPct val="100000"/>
              </a:lnSpc>
            </a:pPr>
            <a:r>
              <a:rPr lang="en-US" sz="2300" dirty="0"/>
              <a:t>Databases remain online throughout</a:t>
            </a:r>
          </a:p>
          <a:p>
            <a:pPr>
              <a:lnSpc>
                <a:spcPct val="100000"/>
              </a:lnSpc>
            </a:pPr>
            <a:r>
              <a:rPr lang="en-US" sz="2300" dirty="0"/>
              <a:t>Monitoring and alerting is available on </a:t>
            </a:r>
            <a:br>
              <a:rPr lang="en-US" sz="2300" dirty="0"/>
            </a:br>
            <a:r>
              <a:rPr lang="en-US" sz="2300" dirty="0"/>
              <a:t>both pool and databases</a:t>
            </a:r>
            <a:r>
              <a:rPr lang="en-US" sz="2300" dirty="0">
                <a:solidFill>
                  <a:schemeClr val="tx1"/>
                </a:solidFill>
              </a:rPr>
              <a:t>  </a:t>
            </a:r>
            <a:endParaRPr lang="en-US" sz="2300" dirty="0"/>
          </a:p>
        </p:txBody>
      </p:sp>
      <p:grpSp>
        <p:nvGrpSpPr>
          <p:cNvPr id="7" name="Group 6"/>
          <p:cNvGrpSpPr/>
          <p:nvPr/>
        </p:nvGrpSpPr>
        <p:grpSpPr>
          <a:xfrm>
            <a:off x="4313509" y="5690178"/>
            <a:ext cx="1306557" cy="277075"/>
            <a:chOff x="4313237" y="5582348"/>
            <a:chExt cx="1306743" cy="277114"/>
          </a:xfrm>
        </p:grpSpPr>
        <p:grpSp>
          <p:nvGrpSpPr>
            <p:cNvPr id="2" name="Group 1"/>
            <p:cNvGrpSpPr/>
            <p:nvPr/>
          </p:nvGrpSpPr>
          <p:grpSpPr>
            <a:xfrm>
              <a:off x="4387586" y="5582348"/>
              <a:ext cx="602070" cy="223776"/>
              <a:chOff x="621719" y="4712770"/>
              <a:chExt cx="1904166" cy="707737"/>
            </a:xfrm>
          </p:grpSpPr>
          <p:sp>
            <p:nvSpPr>
              <p:cNvPr id="30" name="Can 2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3" name="Can 3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 name="Can 3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5" name="Group 34"/>
            <p:cNvGrpSpPr/>
            <p:nvPr/>
          </p:nvGrpSpPr>
          <p:grpSpPr>
            <a:xfrm>
              <a:off x="4353433" y="5611941"/>
              <a:ext cx="602070" cy="223776"/>
              <a:chOff x="621719" y="4712770"/>
              <a:chExt cx="1904166" cy="707737"/>
            </a:xfrm>
          </p:grpSpPr>
          <p:sp>
            <p:nvSpPr>
              <p:cNvPr id="37" name="Can 3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8" name="Can 3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1" name="Can 4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2" name="Group 41"/>
            <p:cNvGrpSpPr/>
            <p:nvPr/>
          </p:nvGrpSpPr>
          <p:grpSpPr>
            <a:xfrm>
              <a:off x="4313237" y="5635686"/>
              <a:ext cx="602070" cy="223776"/>
              <a:chOff x="621719" y="4712770"/>
              <a:chExt cx="1904166" cy="707737"/>
            </a:xfrm>
          </p:grpSpPr>
          <p:sp>
            <p:nvSpPr>
              <p:cNvPr id="43" name="Can 4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 name="Can 4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 name="Can 4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 name="Group 45"/>
            <p:cNvGrpSpPr/>
            <p:nvPr/>
          </p:nvGrpSpPr>
          <p:grpSpPr>
            <a:xfrm>
              <a:off x="5017910" y="5582348"/>
              <a:ext cx="602070" cy="223776"/>
              <a:chOff x="621719" y="4712770"/>
              <a:chExt cx="1904166" cy="707737"/>
            </a:xfrm>
          </p:grpSpPr>
          <p:sp>
            <p:nvSpPr>
              <p:cNvPr id="47" name="Can 4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8" name="Can 4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 name="Can 4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0" name="Group 49"/>
            <p:cNvGrpSpPr/>
            <p:nvPr/>
          </p:nvGrpSpPr>
          <p:grpSpPr>
            <a:xfrm>
              <a:off x="4983757" y="5611941"/>
              <a:ext cx="602070" cy="223776"/>
              <a:chOff x="621719" y="4712770"/>
              <a:chExt cx="1904166" cy="707737"/>
            </a:xfrm>
          </p:grpSpPr>
          <p:sp>
            <p:nvSpPr>
              <p:cNvPr id="51" name="Can 5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 name="Can 5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3" name="Can 5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4" name="Group 53"/>
            <p:cNvGrpSpPr/>
            <p:nvPr/>
          </p:nvGrpSpPr>
          <p:grpSpPr>
            <a:xfrm>
              <a:off x="4943561" y="5635686"/>
              <a:ext cx="602070" cy="223776"/>
              <a:chOff x="621719" y="4712770"/>
              <a:chExt cx="1904166" cy="707737"/>
            </a:xfrm>
          </p:grpSpPr>
          <p:sp>
            <p:nvSpPr>
              <p:cNvPr id="55" name="Can 5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6" name="Can 5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 name="Can 5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133" name="Group 132"/>
          <p:cNvGrpSpPr/>
          <p:nvPr/>
        </p:nvGrpSpPr>
        <p:grpSpPr>
          <a:xfrm>
            <a:off x="6294428" y="5685169"/>
            <a:ext cx="1306557" cy="277075"/>
            <a:chOff x="4313237" y="5582348"/>
            <a:chExt cx="1306743" cy="277114"/>
          </a:xfrm>
        </p:grpSpPr>
        <p:grpSp>
          <p:nvGrpSpPr>
            <p:cNvPr id="134" name="Group 133"/>
            <p:cNvGrpSpPr/>
            <p:nvPr/>
          </p:nvGrpSpPr>
          <p:grpSpPr>
            <a:xfrm>
              <a:off x="4387586" y="5582348"/>
              <a:ext cx="602070" cy="223776"/>
              <a:chOff x="621719" y="4712770"/>
              <a:chExt cx="1904166" cy="707737"/>
            </a:xfrm>
          </p:grpSpPr>
          <p:sp>
            <p:nvSpPr>
              <p:cNvPr id="155" name="Can 15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6" name="Can 15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7" name="Can 15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35" name="Group 134"/>
            <p:cNvGrpSpPr/>
            <p:nvPr/>
          </p:nvGrpSpPr>
          <p:grpSpPr>
            <a:xfrm>
              <a:off x="4353433" y="5611941"/>
              <a:ext cx="602070" cy="223776"/>
              <a:chOff x="621719" y="4712770"/>
              <a:chExt cx="1904166" cy="707737"/>
            </a:xfrm>
          </p:grpSpPr>
          <p:sp>
            <p:nvSpPr>
              <p:cNvPr id="152" name="Can 15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3" name="Can 15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4" name="Can 15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36" name="Group 135"/>
            <p:cNvGrpSpPr/>
            <p:nvPr/>
          </p:nvGrpSpPr>
          <p:grpSpPr>
            <a:xfrm>
              <a:off x="4313237" y="5635686"/>
              <a:ext cx="602070" cy="223776"/>
              <a:chOff x="621719" y="4712770"/>
              <a:chExt cx="1904166" cy="707737"/>
            </a:xfrm>
          </p:grpSpPr>
          <p:sp>
            <p:nvSpPr>
              <p:cNvPr id="149" name="Can 14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0" name="Can 14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51" name="Can 15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37" name="Group 136"/>
            <p:cNvGrpSpPr/>
            <p:nvPr/>
          </p:nvGrpSpPr>
          <p:grpSpPr>
            <a:xfrm>
              <a:off x="5017910" y="5582348"/>
              <a:ext cx="602070" cy="223776"/>
              <a:chOff x="621719" y="4712770"/>
              <a:chExt cx="1904166" cy="707737"/>
            </a:xfrm>
          </p:grpSpPr>
          <p:sp>
            <p:nvSpPr>
              <p:cNvPr id="146" name="Can 14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7" name="Can 14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8" name="Can 14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38" name="Group 137"/>
            <p:cNvGrpSpPr/>
            <p:nvPr/>
          </p:nvGrpSpPr>
          <p:grpSpPr>
            <a:xfrm>
              <a:off x="4983757" y="5611941"/>
              <a:ext cx="602070" cy="223776"/>
              <a:chOff x="621719" y="4712770"/>
              <a:chExt cx="1904166" cy="707737"/>
            </a:xfrm>
          </p:grpSpPr>
          <p:sp>
            <p:nvSpPr>
              <p:cNvPr id="143" name="Can 14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4" name="Can 14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5" name="Can 14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39" name="Group 138"/>
            <p:cNvGrpSpPr/>
            <p:nvPr/>
          </p:nvGrpSpPr>
          <p:grpSpPr>
            <a:xfrm>
              <a:off x="4943561" y="5635686"/>
              <a:ext cx="602070" cy="223776"/>
              <a:chOff x="621719" y="4712770"/>
              <a:chExt cx="1904166" cy="707737"/>
            </a:xfrm>
          </p:grpSpPr>
          <p:sp>
            <p:nvSpPr>
              <p:cNvPr id="140" name="Can 13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1" name="Can 14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42" name="Can 14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158" name="Group 157"/>
          <p:cNvGrpSpPr/>
          <p:nvPr/>
        </p:nvGrpSpPr>
        <p:grpSpPr>
          <a:xfrm>
            <a:off x="6294428" y="5461610"/>
            <a:ext cx="1306557" cy="277075"/>
            <a:chOff x="4313237" y="5582348"/>
            <a:chExt cx="1306743" cy="277114"/>
          </a:xfrm>
        </p:grpSpPr>
        <p:grpSp>
          <p:nvGrpSpPr>
            <p:cNvPr id="159" name="Group 158"/>
            <p:cNvGrpSpPr/>
            <p:nvPr/>
          </p:nvGrpSpPr>
          <p:grpSpPr>
            <a:xfrm>
              <a:off x="4387586" y="5582348"/>
              <a:ext cx="602070" cy="223776"/>
              <a:chOff x="621719" y="4712770"/>
              <a:chExt cx="1904166" cy="707737"/>
            </a:xfrm>
          </p:grpSpPr>
          <p:sp>
            <p:nvSpPr>
              <p:cNvPr id="180" name="Can 17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81" name="Can 18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82" name="Can 18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60" name="Group 159"/>
            <p:cNvGrpSpPr/>
            <p:nvPr/>
          </p:nvGrpSpPr>
          <p:grpSpPr>
            <a:xfrm>
              <a:off x="4353433" y="5611941"/>
              <a:ext cx="602070" cy="223776"/>
              <a:chOff x="621719" y="4712770"/>
              <a:chExt cx="1904166" cy="707737"/>
            </a:xfrm>
          </p:grpSpPr>
          <p:sp>
            <p:nvSpPr>
              <p:cNvPr id="177" name="Can 17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8" name="Can 17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9" name="Can 17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61" name="Group 160"/>
            <p:cNvGrpSpPr/>
            <p:nvPr/>
          </p:nvGrpSpPr>
          <p:grpSpPr>
            <a:xfrm>
              <a:off x="4313237" y="5635686"/>
              <a:ext cx="602070" cy="223776"/>
              <a:chOff x="621719" y="4712770"/>
              <a:chExt cx="1904166" cy="707737"/>
            </a:xfrm>
          </p:grpSpPr>
          <p:sp>
            <p:nvSpPr>
              <p:cNvPr id="174" name="Can 17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5" name="Can 17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6" name="Can 17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62" name="Group 161"/>
            <p:cNvGrpSpPr/>
            <p:nvPr/>
          </p:nvGrpSpPr>
          <p:grpSpPr>
            <a:xfrm>
              <a:off x="5017910" y="5582348"/>
              <a:ext cx="602070" cy="223776"/>
              <a:chOff x="621719" y="4712770"/>
              <a:chExt cx="1904166" cy="707737"/>
            </a:xfrm>
          </p:grpSpPr>
          <p:sp>
            <p:nvSpPr>
              <p:cNvPr id="171" name="Can 17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2" name="Can 17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3" name="Can 17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63" name="Group 162"/>
            <p:cNvGrpSpPr/>
            <p:nvPr/>
          </p:nvGrpSpPr>
          <p:grpSpPr>
            <a:xfrm>
              <a:off x="4983757" y="5611941"/>
              <a:ext cx="602070" cy="223776"/>
              <a:chOff x="621719" y="4712770"/>
              <a:chExt cx="1904166" cy="707737"/>
            </a:xfrm>
          </p:grpSpPr>
          <p:sp>
            <p:nvSpPr>
              <p:cNvPr id="168" name="Can 16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69" name="Can 16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70" name="Can 16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64" name="Group 163"/>
            <p:cNvGrpSpPr/>
            <p:nvPr/>
          </p:nvGrpSpPr>
          <p:grpSpPr>
            <a:xfrm>
              <a:off x="4943561" y="5635686"/>
              <a:ext cx="602070" cy="223776"/>
              <a:chOff x="621719" y="4712770"/>
              <a:chExt cx="1904166" cy="707737"/>
            </a:xfrm>
          </p:grpSpPr>
          <p:sp>
            <p:nvSpPr>
              <p:cNvPr id="165" name="Can 16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66" name="Can 16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67" name="Can 16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183" name="Group 182"/>
          <p:cNvGrpSpPr/>
          <p:nvPr/>
        </p:nvGrpSpPr>
        <p:grpSpPr>
          <a:xfrm>
            <a:off x="6294428" y="5227293"/>
            <a:ext cx="1306557" cy="277075"/>
            <a:chOff x="4313237" y="5582348"/>
            <a:chExt cx="1306743" cy="277114"/>
          </a:xfrm>
        </p:grpSpPr>
        <p:grpSp>
          <p:nvGrpSpPr>
            <p:cNvPr id="184" name="Group 183"/>
            <p:cNvGrpSpPr/>
            <p:nvPr/>
          </p:nvGrpSpPr>
          <p:grpSpPr>
            <a:xfrm>
              <a:off x="4387586" y="5582348"/>
              <a:ext cx="602070" cy="223776"/>
              <a:chOff x="621719" y="4712770"/>
              <a:chExt cx="1904166" cy="707737"/>
            </a:xfrm>
          </p:grpSpPr>
          <p:sp>
            <p:nvSpPr>
              <p:cNvPr id="205" name="Can 20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6" name="Can 20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7" name="Can 20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85" name="Group 184"/>
            <p:cNvGrpSpPr/>
            <p:nvPr/>
          </p:nvGrpSpPr>
          <p:grpSpPr>
            <a:xfrm>
              <a:off x="4353433" y="5611941"/>
              <a:ext cx="602070" cy="223776"/>
              <a:chOff x="621719" y="4712770"/>
              <a:chExt cx="1904166" cy="707737"/>
            </a:xfrm>
          </p:grpSpPr>
          <p:sp>
            <p:nvSpPr>
              <p:cNvPr id="202" name="Can 20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3" name="Can 20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4" name="Can 20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86" name="Group 185"/>
            <p:cNvGrpSpPr/>
            <p:nvPr/>
          </p:nvGrpSpPr>
          <p:grpSpPr>
            <a:xfrm>
              <a:off x="4313237" y="5635686"/>
              <a:ext cx="602070" cy="223776"/>
              <a:chOff x="621719" y="4712770"/>
              <a:chExt cx="1904166" cy="707737"/>
            </a:xfrm>
          </p:grpSpPr>
          <p:sp>
            <p:nvSpPr>
              <p:cNvPr id="199" name="Can 19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0" name="Can 19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01" name="Can 20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87" name="Group 186"/>
            <p:cNvGrpSpPr/>
            <p:nvPr/>
          </p:nvGrpSpPr>
          <p:grpSpPr>
            <a:xfrm>
              <a:off x="5017910" y="5582348"/>
              <a:ext cx="602070" cy="223776"/>
              <a:chOff x="621719" y="4712770"/>
              <a:chExt cx="1904166" cy="707737"/>
            </a:xfrm>
          </p:grpSpPr>
          <p:sp>
            <p:nvSpPr>
              <p:cNvPr id="196" name="Can 19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7" name="Can 19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8" name="Can 19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88" name="Group 187"/>
            <p:cNvGrpSpPr/>
            <p:nvPr/>
          </p:nvGrpSpPr>
          <p:grpSpPr>
            <a:xfrm>
              <a:off x="4983757" y="5611941"/>
              <a:ext cx="602070" cy="223776"/>
              <a:chOff x="621719" y="4712770"/>
              <a:chExt cx="1904166" cy="707737"/>
            </a:xfrm>
          </p:grpSpPr>
          <p:sp>
            <p:nvSpPr>
              <p:cNvPr id="193" name="Can 19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4" name="Can 19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5" name="Can 19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189" name="Group 188"/>
            <p:cNvGrpSpPr/>
            <p:nvPr/>
          </p:nvGrpSpPr>
          <p:grpSpPr>
            <a:xfrm>
              <a:off x="4943561" y="5635686"/>
              <a:ext cx="602070" cy="223776"/>
              <a:chOff x="621719" y="4712770"/>
              <a:chExt cx="1904166" cy="707737"/>
            </a:xfrm>
          </p:grpSpPr>
          <p:sp>
            <p:nvSpPr>
              <p:cNvPr id="190" name="Can 18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1" name="Can 19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192" name="Can 19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208" name="Group 207"/>
          <p:cNvGrpSpPr/>
          <p:nvPr/>
        </p:nvGrpSpPr>
        <p:grpSpPr>
          <a:xfrm>
            <a:off x="8351536" y="5685169"/>
            <a:ext cx="1306557" cy="277075"/>
            <a:chOff x="4313237" y="5582348"/>
            <a:chExt cx="1306743" cy="277114"/>
          </a:xfrm>
        </p:grpSpPr>
        <p:grpSp>
          <p:nvGrpSpPr>
            <p:cNvPr id="209" name="Group 208"/>
            <p:cNvGrpSpPr/>
            <p:nvPr/>
          </p:nvGrpSpPr>
          <p:grpSpPr>
            <a:xfrm>
              <a:off x="4387586" y="5582348"/>
              <a:ext cx="602070" cy="223776"/>
              <a:chOff x="621719" y="4712770"/>
              <a:chExt cx="1904166" cy="707737"/>
            </a:xfrm>
          </p:grpSpPr>
          <p:sp>
            <p:nvSpPr>
              <p:cNvPr id="230" name="Can 22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31" name="Can 23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32" name="Can 23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10" name="Group 209"/>
            <p:cNvGrpSpPr/>
            <p:nvPr/>
          </p:nvGrpSpPr>
          <p:grpSpPr>
            <a:xfrm>
              <a:off x="4353433" y="5611941"/>
              <a:ext cx="602070" cy="223776"/>
              <a:chOff x="621719" y="4712770"/>
              <a:chExt cx="1904166" cy="707737"/>
            </a:xfrm>
          </p:grpSpPr>
          <p:sp>
            <p:nvSpPr>
              <p:cNvPr id="227" name="Can 22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8" name="Can 22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9" name="Can 22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11" name="Group 210"/>
            <p:cNvGrpSpPr/>
            <p:nvPr/>
          </p:nvGrpSpPr>
          <p:grpSpPr>
            <a:xfrm>
              <a:off x="4313237" y="5635686"/>
              <a:ext cx="602070" cy="223776"/>
              <a:chOff x="621719" y="4712770"/>
              <a:chExt cx="1904166" cy="707737"/>
            </a:xfrm>
          </p:grpSpPr>
          <p:sp>
            <p:nvSpPr>
              <p:cNvPr id="224" name="Can 22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5" name="Can 22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6" name="Can 22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12" name="Group 211"/>
            <p:cNvGrpSpPr/>
            <p:nvPr/>
          </p:nvGrpSpPr>
          <p:grpSpPr>
            <a:xfrm>
              <a:off x="5017910" y="5582348"/>
              <a:ext cx="602070" cy="223776"/>
              <a:chOff x="621719" y="4712770"/>
              <a:chExt cx="1904166" cy="707737"/>
            </a:xfrm>
          </p:grpSpPr>
          <p:sp>
            <p:nvSpPr>
              <p:cNvPr id="221" name="Can 22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2" name="Can 22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3" name="Can 22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13" name="Group 212"/>
            <p:cNvGrpSpPr/>
            <p:nvPr/>
          </p:nvGrpSpPr>
          <p:grpSpPr>
            <a:xfrm>
              <a:off x="4983757" y="5611941"/>
              <a:ext cx="602070" cy="223776"/>
              <a:chOff x="621719" y="4712770"/>
              <a:chExt cx="1904166" cy="707737"/>
            </a:xfrm>
          </p:grpSpPr>
          <p:sp>
            <p:nvSpPr>
              <p:cNvPr id="218" name="Can 21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19" name="Can 21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20" name="Can 21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14" name="Group 213"/>
            <p:cNvGrpSpPr/>
            <p:nvPr/>
          </p:nvGrpSpPr>
          <p:grpSpPr>
            <a:xfrm>
              <a:off x="4943561" y="5635686"/>
              <a:ext cx="602070" cy="223776"/>
              <a:chOff x="621719" y="4712770"/>
              <a:chExt cx="1904166" cy="707737"/>
            </a:xfrm>
          </p:grpSpPr>
          <p:sp>
            <p:nvSpPr>
              <p:cNvPr id="215" name="Can 21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16" name="Can 21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17" name="Can 21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233" name="Group 232"/>
          <p:cNvGrpSpPr/>
          <p:nvPr/>
        </p:nvGrpSpPr>
        <p:grpSpPr>
          <a:xfrm>
            <a:off x="8351536" y="5461610"/>
            <a:ext cx="1306557" cy="277075"/>
            <a:chOff x="4313237" y="5582348"/>
            <a:chExt cx="1306743" cy="277114"/>
          </a:xfrm>
        </p:grpSpPr>
        <p:grpSp>
          <p:nvGrpSpPr>
            <p:cNvPr id="234" name="Group 233"/>
            <p:cNvGrpSpPr/>
            <p:nvPr/>
          </p:nvGrpSpPr>
          <p:grpSpPr>
            <a:xfrm>
              <a:off x="4387586" y="5582348"/>
              <a:ext cx="602070" cy="223776"/>
              <a:chOff x="621719" y="4712770"/>
              <a:chExt cx="1904166" cy="707737"/>
            </a:xfrm>
          </p:grpSpPr>
          <p:sp>
            <p:nvSpPr>
              <p:cNvPr id="255" name="Can 25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6" name="Can 25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7" name="Can 25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35" name="Group 234"/>
            <p:cNvGrpSpPr/>
            <p:nvPr/>
          </p:nvGrpSpPr>
          <p:grpSpPr>
            <a:xfrm>
              <a:off x="4353433" y="5611941"/>
              <a:ext cx="602070" cy="223776"/>
              <a:chOff x="621719" y="4712770"/>
              <a:chExt cx="1904166" cy="707737"/>
            </a:xfrm>
          </p:grpSpPr>
          <p:sp>
            <p:nvSpPr>
              <p:cNvPr id="252" name="Can 25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3" name="Can 25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4" name="Can 25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36" name="Group 235"/>
            <p:cNvGrpSpPr/>
            <p:nvPr/>
          </p:nvGrpSpPr>
          <p:grpSpPr>
            <a:xfrm>
              <a:off x="4313237" y="5635686"/>
              <a:ext cx="602070" cy="223776"/>
              <a:chOff x="621719" y="4712770"/>
              <a:chExt cx="1904166" cy="707737"/>
            </a:xfrm>
          </p:grpSpPr>
          <p:sp>
            <p:nvSpPr>
              <p:cNvPr id="249" name="Can 24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0" name="Can 24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51" name="Can 25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37" name="Group 236"/>
            <p:cNvGrpSpPr/>
            <p:nvPr/>
          </p:nvGrpSpPr>
          <p:grpSpPr>
            <a:xfrm>
              <a:off x="5017910" y="5582348"/>
              <a:ext cx="602070" cy="223776"/>
              <a:chOff x="621719" y="4712770"/>
              <a:chExt cx="1904166" cy="707737"/>
            </a:xfrm>
          </p:grpSpPr>
          <p:sp>
            <p:nvSpPr>
              <p:cNvPr id="246" name="Can 24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7" name="Can 24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8" name="Can 24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38" name="Group 237"/>
            <p:cNvGrpSpPr/>
            <p:nvPr/>
          </p:nvGrpSpPr>
          <p:grpSpPr>
            <a:xfrm>
              <a:off x="4983757" y="5611941"/>
              <a:ext cx="602070" cy="223776"/>
              <a:chOff x="621719" y="4712770"/>
              <a:chExt cx="1904166" cy="707737"/>
            </a:xfrm>
          </p:grpSpPr>
          <p:sp>
            <p:nvSpPr>
              <p:cNvPr id="243" name="Can 24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4" name="Can 24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5" name="Can 24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39" name="Group 238"/>
            <p:cNvGrpSpPr/>
            <p:nvPr/>
          </p:nvGrpSpPr>
          <p:grpSpPr>
            <a:xfrm>
              <a:off x="4943561" y="5635686"/>
              <a:ext cx="602070" cy="223776"/>
              <a:chOff x="621719" y="4712770"/>
              <a:chExt cx="1904166" cy="707737"/>
            </a:xfrm>
          </p:grpSpPr>
          <p:sp>
            <p:nvSpPr>
              <p:cNvPr id="240" name="Can 23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1" name="Can 24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42" name="Can 24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258" name="Group 257"/>
          <p:cNvGrpSpPr/>
          <p:nvPr/>
        </p:nvGrpSpPr>
        <p:grpSpPr>
          <a:xfrm>
            <a:off x="8351536" y="5227293"/>
            <a:ext cx="1306557" cy="277075"/>
            <a:chOff x="4313237" y="5582348"/>
            <a:chExt cx="1306743" cy="277114"/>
          </a:xfrm>
        </p:grpSpPr>
        <p:grpSp>
          <p:nvGrpSpPr>
            <p:cNvPr id="259" name="Group 258"/>
            <p:cNvGrpSpPr/>
            <p:nvPr/>
          </p:nvGrpSpPr>
          <p:grpSpPr>
            <a:xfrm>
              <a:off x="4387586" y="5582348"/>
              <a:ext cx="602070" cy="223776"/>
              <a:chOff x="621719" y="4712770"/>
              <a:chExt cx="1904166" cy="707737"/>
            </a:xfrm>
          </p:grpSpPr>
          <p:sp>
            <p:nvSpPr>
              <p:cNvPr id="280" name="Can 27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81" name="Can 28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82" name="Can 28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60" name="Group 259"/>
            <p:cNvGrpSpPr/>
            <p:nvPr/>
          </p:nvGrpSpPr>
          <p:grpSpPr>
            <a:xfrm>
              <a:off x="4353433" y="5611941"/>
              <a:ext cx="602070" cy="223776"/>
              <a:chOff x="621719" y="4712770"/>
              <a:chExt cx="1904166" cy="707737"/>
            </a:xfrm>
          </p:grpSpPr>
          <p:sp>
            <p:nvSpPr>
              <p:cNvPr id="277" name="Can 27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8" name="Can 27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9" name="Can 27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61" name="Group 260"/>
            <p:cNvGrpSpPr/>
            <p:nvPr/>
          </p:nvGrpSpPr>
          <p:grpSpPr>
            <a:xfrm>
              <a:off x="4313237" y="5635686"/>
              <a:ext cx="602070" cy="223776"/>
              <a:chOff x="621719" y="4712770"/>
              <a:chExt cx="1904166" cy="707737"/>
            </a:xfrm>
          </p:grpSpPr>
          <p:sp>
            <p:nvSpPr>
              <p:cNvPr id="274" name="Can 27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5" name="Can 27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6" name="Can 27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62" name="Group 261"/>
            <p:cNvGrpSpPr/>
            <p:nvPr/>
          </p:nvGrpSpPr>
          <p:grpSpPr>
            <a:xfrm>
              <a:off x="5017910" y="5582348"/>
              <a:ext cx="602070" cy="223776"/>
              <a:chOff x="621719" y="4712770"/>
              <a:chExt cx="1904166" cy="707737"/>
            </a:xfrm>
          </p:grpSpPr>
          <p:sp>
            <p:nvSpPr>
              <p:cNvPr id="271" name="Can 27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2" name="Can 27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3" name="Can 27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63" name="Group 262"/>
            <p:cNvGrpSpPr/>
            <p:nvPr/>
          </p:nvGrpSpPr>
          <p:grpSpPr>
            <a:xfrm>
              <a:off x="4983757" y="5611941"/>
              <a:ext cx="602070" cy="223776"/>
              <a:chOff x="621719" y="4712770"/>
              <a:chExt cx="1904166" cy="707737"/>
            </a:xfrm>
          </p:grpSpPr>
          <p:sp>
            <p:nvSpPr>
              <p:cNvPr id="268" name="Can 26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69" name="Can 26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70" name="Can 26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64" name="Group 263"/>
            <p:cNvGrpSpPr/>
            <p:nvPr/>
          </p:nvGrpSpPr>
          <p:grpSpPr>
            <a:xfrm>
              <a:off x="4943561" y="5635686"/>
              <a:ext cx="602070" cy="223776"/>
              <a:chOff x="621719" y="4712770"/>
              <a:chExt cx="1904166" cy="707737"/>
            </a:xfrm>
          </p:grpSpPr>
          <p:sp>
            <p:nvSpPr>
              <p:cNvPr id="265" name="Can 26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66" name="Can 26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67" name="Can 26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283" name="Group 282"/>
          <p:cNvGrpSpPr/>
          <p:nvPr/>
        </p:nvGrpSpPr>
        <p:grpSpPr>
          <a:xfrm>
            <a:off x="8351536" y="5003550"/>
            <a:ext cx="1306557" cy="277075"/>
            <a:chOff x="4313237" y="5582348"/>
            <a:chExt cx="1306743" cy="277114"/>
          </a:xfrm>
        </p:grpSpPr>
        <p:grpSp>
          <p:nvGrpSpPr>
            <p:cNvPr id="284" name="Group 283"/>
            <p:cNvGrpSpPr/>
            <p:nvPr/>
          </p:nvGrpSpPr>
          <p:grpSpPr>
            <a:xfrm>
              <a:off x="4387586" y="5582348"/>
              <a:ext cx="602070" cy="223776"/>
              <a:chOff x="621719" y="4712770"/>
              <a:chExt cx="1904166" cy="707737"/>
            </a:xfrm>
          </p:grpSpPr>
          <p:sp>
            <p:nvSpPr>
              <p:cNvPr id="305" name="Can 30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6" name="Can 30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7" name="Can 30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85" name="Group 284"/>
            <p:cNvGrpSpPr/>
            <p:nvPr/>
          </p:nvGrpSpPr>
          <p:grpSpPr>
            <a:xfrm>
              <a:off x="4353433" y="5611941"/>
              <a:ext cx="602070" cy="223776"/>
              <a:chOff x="621719" y="4712770"/>
              <a:chExt cx="1904166" cy="707737"/>
            </a:xfrm>
          </p:grpSpPr>
          <p:sp>
            <p:nvSpPr>
              <p:cNvPr id="302" name="Can 30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3" name="Can 30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4" name="Can 30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86" name="Group 285"/>
            <p:cNvGrpSpPr/>
            <p:nvPr/>
          </p:nvGrpSpPr>
          <p:grpSpPr>
            <a:xfrm>
              <a:off x="4313237" y="5635686"/>
              <a:ext cx="602070" cy="223776"/>
              <a:chOff x="621719" y="4712770"/>
              <a:chExt cx="1904166" cy="707737"/>
            </a:xfrm>
          </p:grpSpPr>
          <p:sp>
            <p:nvSpPr>
              <p:cNvPr id="299" name="Can 29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0" name="Can 29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01" name="Can 30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87" name="Group 286"/>
            <p:cNvGrpSpPr/>
            <p:nvPr/>
          </p:nvGrpSpPr>
          <p:grpSpPr>
            <a:xfrm>
              <a:off x="5017910" y="5582348"/>
              <a:ext cx="602070" cy="223776"/>
              <a:chOff x="621719" y="4712770"/>
              <a:chExt cx="1904166" cy="707737"/>
            </a:xfrm>
          </p:grpSpPr>
          <p:sp>
            <p:nvSpPr>
              <p:cNvPr id="296" name="Can 29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7" name="Can 29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8" name="Can 29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88" name="Group 287"/>
            <p:cNvGrpSpPr/>
            <p:nvPr/>
          </p:nvGrpSpPr>
          <p:grpSpPr>
            <a:xfrm>
              <a:off x="4983757" y="5611941"/>
              <a:ext cx="602070" cy="223776"/>
              <a:chOff x="621719" y="4712770"/>
              <a:chExt cx="1904166" cy="707737"/>
            </a:xfrm>
          </p:grpSpPr>
          <p:sp>
            <p:nvSpPr>
              <p:cNvPr id="293" name="Can 29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4" name="Can 29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5" name="Can 29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289" name="Group 288"/>
            <p:cNvGrpSpPr/>
            <p:nvPr/>
          </p:nvGrpSpPr>
          <p:grpSpPr>
            <a:xfrm>
              <a:off x="4943561" y="5635686"/>
              <a:ext cx="602070" cy="223776"/>
              <a:chOff x="621719" y="4712770"/>
              <a:chExt cx="1904166" cy="707737"/>
            </a:xfrm>
          </p:grpSpPr>
          <p:sp>
            <p:nvSpPr>
              <p:cNvPr id="290" name="Can 28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1" name="Can 29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292" name="Can 29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308" name="Group 307"/>
          <p:cNvGrpSpPr/>
          <p:nvPr/>
        </p:nvGrpSpPr>
        <p:grpSpPr>
          <a:xfrm>
            <a:off x="8351536" y="4775909"/>
            <a:ext cx="1306557" cy="277075"/>
            <a:chOff x="4313237" y="5582348"/>
            <a:chExt cx="1306743" cy="277114"/>
          </a:xfrm>
        </p:grpSpPr>
        <p:grpSp>
          <p:nvGrpSpPr>
            <p:cNvPr id="309" name="Group 308"/>
            <p:cNvGrpSpPr/>
            <p:nvPr/>
          </p:nvGrpSpPr>
          <p:grpSpPr>
            <a:xfrm>
              <a:off x="4387586" y="5582348"/>
              <a:ext cx="602070" cy="223776"/>
              <a:chOff x="621719" y="4712770"/>
              <a:chExt cx="1904166" cy="707737"/>
            </a:xfrm>
          </p:grpSpPr>
          <p:sp>
            <p:nvSpPr>
              <p:cNvPr id="330" name="Can 32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31" name="Can 33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32" name="Can 33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10" name="Group 309"/>
            <p:cNvGrpSpPr/>
            <p:nvPr/>
          </p:nvGrpSpPr>
          <p:grpSpPr>
            <a:xfrm>
              <a:off x="4353433" y="5611941"/>
              <a:ext cx="602070" cy="223776"/>
              <a:chOff x="621719" y="4712770"/>
              <a:chExt cx="1904166" cy="707737"/>
            </a:xfrm>
          </p:grpSpPr>
          <p:sp>
            <p:nvSpPr>
              <p:cNvPr id="327" name="Can 32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8" name="Can 32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9" name="Can 32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11" name="Group 310"/>
            <p:cNvGrpSpPr/>
            <p:nvPr/>
          </p:nvGrpSpPr>
          <p:grpSpPr>
            <a:xfrm>
              <a:off x="4313237" y="5635686"/>
              <a:ext cx="602070" cy="223776"/>
              <a:chOff x="621719" y="4712770"/>
              <a:chExt cx="1904166" cy="707737"/>
            </a:xfrm>
          </p:grpSpPr>
          <p:sp>
            <p:nvSpPr>
              <p:cNvPr id="324" name="Can 32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5" name="Can 32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6" name="Can 32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12" name="Group 311"/>
            <p:cNvGrpSpPr/>
            <p:nvPr/>
          </p:nvGrpSpPr>
          <p:grpSpPr>
            <a:xfrm>
              <a:off x="5017910" y="5582348"/>
              <a:ext cx="602070" cy="223776"/>
              <a:chOff x="621719" y="4712770"/>
              <a:chExt cx="1904166" cy="707737"/>
            </a:xfrm>
          </p:grpSpPr>
          <p:sp>
            <p:nvSpPr>
              <p:cNvPr id="321" name="Can 32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2" name="Can 32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3" name="Can 32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13" name="Group 312"/>
            <p:cNvGrpSpPr/>
            <p:nvPr/>
          </p:nvGrpSpPr>
          <p:grpSpPr>
            <a:xfrm>
              <a:off x="4983757" y="5611941"/>
              <a:ext cx="602070" cy="223776"/>
              <a:chOff x="621719" y="4712770"/>
              <a:chExt cx="1904166" cy="707737"/>
            </a:xfrm>
          </p:grpSpPr>
          <p:sp>
            <p:nvSpPr>
              <p:cNvPr id="318" name="Can 31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19" name="Can 31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20" name="Can 31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14" name="Group 313"/>
            <p:cNvGrpSpPr/>
            <p:nvPr/>
          </p:nvGrpSpPr>
          <p:grpSpPr>
            <a:xfrm>
              <a:off x="4943561" y="5635686"/>
              <a:ext cx="602070" cy="223776"/>
              <a:chOff x="621719" y="4712770"/>
              <a:chExt cx="1904166" cy="707737"/>
            </a:xfrm>
          </p:grpSpPr>
          <p:sp>
            <p:nvSpPr>
              <p:cNvPr id="315" name="Can 31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16" name="Can 31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17" name="Can 31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333" name="Group 332"/>
          <p:cNvGrpSpPr/>
          <p:nvPr/>
        </p:nvGrpSpPr>
        <p:grpSpPr>
          <a:xfrm>
            <a:off x="8351536" y="4547341"/>
            <a:ext cx="1306557" cy="277075"/>
            <a:chOff x="4313237" y="5582348"/>
            <a:chExt cx="1306743" cy="277114"/>
          </a:xfrm>
        </p:grpSpPr>
        <p:grpSp>
          <p:nvGrpSpPr>
            <p:cNvPr id="334" name="Group 333"/>
            <p:cNvGrpSpPr/>
            <p:nvPr/>
          </p:nvGrpSpPr>
          <p:grpSpPr>
            <a:xfrm>
              <a:off x="4387586" y="5582348"/>
              <a:ext cx="602070" cy="223776"/>
              <a:chOff x="621719" y="4712770"/>
              <a:chExt cx="1904166" cy="707737"/>
            </a:xfrm>
          </p:grpSpPr>
          <p:sp>
            <p:nvSpPr>
              <p:cNvPr id="355" name="Can 35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6" name="Can 35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7" name="Can 35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35" name="Group 334"/>
            <p:cNvGrpSpPr/>
            <p:nvPr/>
          </p:nvGrpSpPr>
          <p:grpSpPr>
            <a:xfrm>
              <a:off x="4353433" y="5611941"/>
              <a:ext cx="602070" cy="223776"/>
              <a:chOff x="621719" y="4712770"/>
              <a:chExt cx="1904166" cy="707737"/>
            </a:xfrm>
          </p:grpSpPr>
          <p:sp>
            <p:nvSpPr>
              <p:cNvPr id="352" name="Can 35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3" name="Can 35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4" name="Can 35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36" name="Group 335"/>
            <p:cNvGrpSpPr/>
            <p:nvPr/>
          </p:nvGrpSpPr>
          <p:grpSpPr>
            <a:xfrm>
              <a:off x="4313237" y="5635686"/>
              <a:ext cx="602070" cy="223776"/>
              <a:chOff x="621719" y="4712770"/>
              <a:chExt cx="1904166" cy="707737"/>
            </a:xfrm>
          </p:grpSpPr>
          <p:sp>
            <p:nvSpPr>
              <p:cNvPr id="349" name="Can 34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0" name="Can 34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51" name="Can 35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37" name="Group 336"/>
            <p:cNvGrpSpPr/>
            <p:nvPr/>
          </p:nvGrpSpPr>
          <p:grpSpPr>
            <a:xfrm>
              <a:off x="5017910" y="5582348"/>
              <a:ext cx="602070" cy="223776"/>
              <a:chOff x="621719" y="4712770"/>
              <a:chExt cx="1904166" cy="707737"/>
            </a:xfrm>
          </p:grpSpPr>
          <p:sp>
            <p:nvSpPr>
              <p:cNvPr id="346" name="Can 34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7" name="Can 34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8" name="Can 34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38" name="Group 337"/>
            <p:cNvGrpSpPr/>
            <p:nvPr/>
          </p:nvGrpSpPr>
          <p:grpSpPr>
            <a:xfrm>
              <a:off x="4983757" y="5611941"/>
              <a:ext cx="602070" cy="223776"/>
              <a:chOff x="621719" y="4712770"/>
              <a:chExt cx="1904166" cy="707737"/>
            </a:xfrm>
          </p:grpSpPr>
          <p:sp>
            <p:nvSpPr>
              <p:cNvPr id="343" name="Can 34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4" name="Can 34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5" name="Can 34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39" name="Group 338"/>
            <p:cNvGrpSpPr/>
            <p:nvPr/>
          </p:nvGrpSpPr>
          <p:grpSpPr>
            <a:xfrm>
              <a:off x="4943561" y="5635686"/>
              <a:ext cx="602070" cy="223776"/>
              <a:chOff x="621719" y="4712770"/>
              <a:chExt cx="1904166" cy="707737"/>
            </a:xfrm>
          </p:grpSpPr>
          <p:sp>
            <p:nvSpPr>
              <p:cNvPr id="340" name="Can 33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1" name="Can 34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42" name="Can 34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358" name="Group 357"/>
          <p:cNvGrpSpPr/>
          <p:nvPr/>
        </p:nvGrpSpPr>
        <p:grpSpPr>
          <a:xfrm>
            <a:off x="8351536" y="4329713"/>
            <a:ext cx="1306557" cy="277075"/>
            <a:chOff x="4313237" y="5582348"/>
            <a:chExt cx="1306743" cy="277114"/>
          </a:xfrm>
        </p:grpSpPr>
        <p:grpSp>
          <p:nvGrpSpPr>
            <p:cNvPr id="359" name="Group 358"/>
            <p:cNvGrpSpPr/>
            <p:nvPr/>
          </p:nvGrpSpPr>
          <p:grpSpPr>
            <a:xfrm>
              <a:off x="4387586" y="5582348"/>
              <a:ext cx="602070" cy="223776"/>
              <a:chOff x="621719" y="4712770"/>
              <a:chExt cx="1904166" cy="707737"/>
            </a:xfrm>
          </p:grpSpPr>
          <p:sp>
            <p:nvSpPr>
              <p:cNvPr id="380" name="Can 37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81" name="Can 38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82" name="Can 38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60" name="Group 359"/>
            <p:cNvGrpSpPr/>
            <p:nvPr/>
          </p:nvGrpSpPr>
          <p:grpSpPr>
            <a:xfrm>
              <a:off x="4353433" y="5611941"/>
              <a:ext cx="602070" cy="223776"/>
              <a:chOff x="621719" y="4712770"/>
              <a:chExt cx="1904166" cy="707737"/>
            </a:xfrm>
          </p:grpSpPr>
          <p:sp>
            <p:nvSpPr>
              <p:cNvPr id="377" name="Can 37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8" name="Can 37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9" name="Can 37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61" name="Group 360"/>
            <p:cNvGrpSpPr/>
            <p:nvPr/>
          </p:nvGrpSpPr>
          <p:grpSpPr>
            <a:xfrm>
              <a:off x="4313237" y="5635686"/>
              <a:ext cx="602070" cy="223776"/>
              <a:chOff x="621719" y="4712770"/>
              <a:chExt cx="1904166" cy="707737"/>
            </a:xfrm>
          </p:grpSpPr>
          <p:sp>
            <p:nvSpPr>
              <p:cNvPr id="374" name="Can 37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5" name="Can 37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6" name="Can 37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62" name="Group 361"/>
            <p:cNvGrpSpPr/>
            <p:nvPr/>
          </p:nvGrpSpPr>
          <p:grpSpPr>
            <a:xfrm>
              <a:off x="5017910" y="5582348"/>
              <a:ext cx="602070" cy="223776"/>
              <a:chOff x="621719" y="4712770"/>
              <a:chExt cx="1904166" cy="707737"/>
            </a:xfrm>
          </p:grpSpPr>
          <p:sp>
            <p:nvSpPr>
              <p:cNvPr id="371" name="Can 37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2" name="Can 37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3" name="Can 37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63" name="Group 362"/>
            <p:cNvGrpSpPr/>
            <p:nvPr/>
          </p:nvGrpSpPr>
          <p:grpSpPr>
            <a:xfrm>
              <a:off x="4983757" y="5611941"/>
              <a:ext cx="602070" cy="223776"/>
              <a:chOff x="621719" y="4712770"/>
              <a:chExt cx="1904166" cy="707737"/>
            </a:xfrm>
          </p:grpSpPr>
          <p:sp>
            <p:nvSpPr>
              <p:cNvPr id="368" name="Can 36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69" name="Can 36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70" name="Can 36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64" name="Group 363"/>
            <p:cNvGrpSpPr/>
            <p:nvPr/>
          </p:nvGrpSpPr>
          <p:grpSpPr>
            <a:xfrm>
              <a:off x="4943561" y="5635686"/>
              <a:ext cx="602070" cy="223776"/>
              <a:chOff x="621719" y="4712770"/>
              <a:chExt cx="1904166" cy="707737"/>
            </a:xfrm>
          </p:grpSpPr>
          <p:sp>
            <p:nvSpPr>
              <p:cNvPr id="365" name="Can 36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66" name="Can 36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67" name="Can 36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383" name="Group 382"/>
          <p:cNvGrpSpPr/>
          <p:nvPr/>
        </p:nvGrpSpPr>
        <p:grpSpPr>
          <a:xfrm>
            <a:off x="8351536" y="4095395"/>
            <a:ext cx="1306557" cy="277075"/>
            <a:chOff x="4313237" y="5582348"/>
            <a:chExt cx="1306743" cy="277114"/>
          </a:xfrm>
        </p:grpSpPr>
        <p:grpSp>
          <p:nvGrpSpPr>
            <p:cNvPr id="384" name="Group 383"/>
            <p:cNvGrpSpPr/>
            <p:nvPr/>
          </p:nvGrpSpPr>
          <p:grpSpPr>
            <a:xfrm>
              <a:off x="4387586" y="5582348"/>
              <a:ext cx="602070" cy="223776"/>
              <a:chOff x="621719" y="4712770"/>
              <a:chExt cx="1904166" cy="707737"/>
            </a:xfrm>
          </p:grpSpPr>
          <p:sp>
            <p:nvSpPr>
              <p:cNvPr id="405" name="Can 40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6" name="Can 40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7" name="Can 40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85" name="Group 384"/>
            <p:cNvGrpSpPr/>
            <p:nvPr/>
          </p:nvGrpSpPr>
          <p:grpSpPr>
            <a:xfrm>
              <a:off x="4353433" y="5611941"/>
              <a:ext cx="602070" cy="223776"/>
              <a:chOff x="621719" y="4712770"/>
              <a:chExt cx="1904166" cy="707737"/>
            </a:xfrm>
          </p:grpSpPr>
          <p:sp>
            <p:nvSpPr>
              <p:cNvPr id="402" name="Can 40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3" name="Can 40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4" name="Can 40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86" name="Group 385"/>
            <p:cNvGrpSpPr/>
            <p:nvPr/>
          </p:nvGrpSpPr>
          <p:grpSpPr>
            <a:xfrm>
              <a:off x="4313237" y="5635686"/>
              <a:ext cx="602070" cy="223776"/>
              <a:chOff x="621719" y="4712770"/>
              <a:chExt cx="1904166" cy="707737"/>
            </a:xfrm>
          </p:grpSpPr>
          <p:sp>
            <p:nvSpPr>
              <p:cNvPr id="399" name="Can 39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0" name="Can 39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01" name="Can 40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87" name="Group 386"/>
            <p:cNvGrpSpPr/>
            <p:nvPr/>
          </p:nvGrpSpPr>
          <p:grpSpPr>
            <a:xfrm>
              <a:off x="5017910" y="5582348"/>
              <a:ext cx="602070" cy="223776"/>
              <a:chOff x="621719" y="4712770"/>
              <a:chExt cx="1904166" cy="707737"/>
            </a:xfrm>
          </p:grpSpPr>
          <p:sp>
            <p:nvSpPr>
              <p:cNvPr id="396" name="Can 39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7" name="Can 39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8" name="Can 39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88" name="Group 387"/>
            <p:cNvGrpSpPr/>
            <p:nvPr/>
          </p:nvGrpSpPr>
          <p:grpSpPr>
            <a:xfrm>
              <a:off x="4983757" y="5611941"/>
              <a:ext cx="602070" cy="223776"/>
              <a:chOff x="621719" y="4712770"/>
              <a:chExt cx="1904166" cy="707737"/>
            </a:xfrm>
          </p:grpSpPr>
          <p:sp>
            <p:nvSpPr>
              <p:cNvPr id="393" name="Can 39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4" name="Can 39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5" name="Can 39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389" name="Group 388"/>
            <p:cNvGrpSpPr/>
            <p:nvPr/>
          </p:nvGrpSpPr>
          <p:grpSpPr>
            <a:xfrm>
              <a:off x="4943561" y="5635686"/>
              <a:ext cx="602070" cy="223776"/>
              <a:chOff x="621719" y="4712770"/>
              <a:chExt cx="1904166" cy="707737"/>
            </a:xfrm>
          </p:grpSpPr>
          <p:sp>
            <p:nvSpPr>
              <p:cNvPr id="390" name="Can 38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1" name="Can 39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392" name="Can 39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409" name="Group 408"/>
          <p:cNvGrpSpPr/>
          <p:nvPr/>
        </p:nvGrpSpPr>
        <p:grpSpPr>
          <a:xfrm>
            <a:off x="10340690" y="5685169"/>
            <a:ext cx="1306557" cy="277075"/>
            <a:chOff x="4313237" y="5582348"/>
            <a:chExt cx="1306743" cy="277114"/>
          </a:xfrm>
        </p:grpSpPr>
        <p:grpSp>
          <p:nvGrpSpPr>
            <p:cNvPr id="410" name="Group 409"/>
            <p:cNvGrpSpPr/>
            <p:nvPr/>
          </p:nvGrpSpPr>
          <p:grpSpPr>
            <a:xfrm>
              <a:off x="4387586" y="5582348"/>
              <a:ext cx="602070" cy="223776"/>
              <a:chOff x="621719" y="4712770"/>
              <a:chExt cx="1904166" cy="707737"/>
            </a:xfrm>
          </p:grpSpPr>
          <p:sp>
            <p:nvSpPr>
              <p:cNvPr id="431" name="Can 43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32" name="Can 43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33" name="Can 43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11" name="Group 410"/>
            <p:cNvGrpSpPr/>
            <p:nvPr/>
          </p:nvGrpSpPr>
          <p:grpSpPr>
            <a:xfrm>
              <a:off x="4353433" y="5611941"/>
              <a:ext cx="602070" cy="223776"/>
              <a:chOff x="621719" y="4712770"/>
              <a:chExt cx="1904166" cy="707737"/>
            </a:xfrm>
          </p:grpSpPr>
          <p:sp>
            <p:nvSpPr>
              <p:cNvPr id="428" name="Can 42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9" name="Can 42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30" name="Can 42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12" name="Group 411"/>
            <p:cNvGrpSpPr/>
            <p:nvPr/>
          </p:nvGrpSpPr>
          <p:grpSpPr>
            <a:xfrm>
              <a:off x="4313237" y="5635686"/>
              <a:ext cx="602070" cy="223776"/>
              <a:chOff x="621719" y="4712770"/>
              <a:chExt cx="1904166" cy="707737"/>
            </a:xfrm>
          </p:grpSpPr>
          <p:sp>
            <p:nvSpPr>
              <p:cNvPr id="425" name="Can 42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6" name="Can 42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7" name="Can 42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13" name="Group 412"/>
            <p:cNvGrpSpPr/>
            <p:nvPr/>
          </p:nvGrpSpPr>
          <p:grpSpPr>
            <a:xfrm>
              <a:off x="5017910" y="5582348"/>
              <a:ext cx="602070" cy="223776"/>
              <a:chOff x="621719" y="4712770"/>
              <a:chExt cx="1904166" cy="707737"/>
            </a:xfrm>
          </p:grpSpPr>
          <p:sp>
            <p:nvSpPr>
              <p:cNvPr id="422" name="Can 42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3" name="Can 42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4" name="Can 42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14" name="Group 413"/>
            <p:cNvGrpSpPr/>
            <p:nvPr/>
          </p:nvGrpSpPr>
          <p:grpSpPr>
            <a:xfrm>
              <a:off x="4983757" y="5611941"/>
              <a:ext cx="602070" cy="223776"/>
              <a:chOff x="621719" y="4712770"/>
              <a:chExt cx="1904166" cy="707737"/>
            </a:xfrm>
          </p:grpSpPr>
          <p:sp>
            <p:nvSpPr>
              <p:cNvPr id="419" name="Can 41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0" name="Can 41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21" name="Can 42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15" name="Group 414"/>
            <p:cNvGrpSpPr/>
            <p:nvPr/>
          </p:nvGrpSpPr>
          <p:grpSpPr>
            <a:xfrm>
              <a:off x="4943561" y="5635686"/>
              <a:ext cx="602070" cy="223776"/>
              <a:chOff x="621719" y="4712770"/>
              <a:chExt cx="1904166" cy="707737"/>
            </a:xfrm>
          </p:grpSpPr>
          <p:sp>
            <p:nvSpPr>
              <p:cNvPr id="416" name="Can 41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17" name="Can 41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18" name="Can 41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434" name="Group 433"/>
          <p:cNvGrpSpPr/>
          <p:nvPr/>
        </p:nvGrpSpPr>
        <p:grpSpPr>
          <a:xfrm>
            <a:off x="10340690" y="5461610"/>
            <a:ext cx="1306557" cy="277075"/>
            <a:chOff x="4313237" y="5582348"/>
            <a:chExt cx="1306743" cy="277114"/>
          </a:xfrm>
        </p:grpSpPr>
        <p:grpSp>
          <p:nvGrpSpPr>
            <p:cNvPr id="435" name="Group 434"/>
            <p:cNvGrpSpPr/>
            <p:nvPr/>
          </p:nvGrpSpPr>
          <p:grpSpPr>
            <a:xfrm>
              <a:off x="4387586" y="5582348"/>
              <a:ext cx="602070" cy="223776"/>
              <a:chOff x="621719" y="4712770"/>
              <a:chExt cx="1904166" cy="707737"/>
            </a:xfrm>
          </p:grpSpPr>
          <p:sp>
            <p:nvSpPr>
              <p:cNvPr id="456" name="Can 45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7" name="Can 45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8" name="Can 45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36" name="Group 435"/>
            <p:cNvGrpSpPr/>
            <p:nvPr/>
          </p:nvGrpSpPr>
          <p:grpSpPr>
            <a:xfrm>
              <a:off x="4353433" y="5611941"/>
              <a:ext cx="602070" cy="223776"/>
              <a:chOff x="621719" y="4712770"/>
              <a:chExt cx="1904166" cy="707737"/>
            </a:xfrm>
          </p:grpSpPr>
          <p:sp>
            <p:nvSpPr>
              <p:cNvPr id="453" name="Can 45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4" name="Can 45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5" name="Can 45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37" name="Group 436"/>
            <p:cNvGrpSpPr/>
            <p:nvPr/>
          </p:nvGrpSpPr>
          <p:grpSpPr>
            <a:xfrm>
              <a:off x="4313237" y="5635686"/>
              <a:ext cx="602070" cy="223776"/>
              <a:chOff x="621719" y="4712770"/>
              <a:chExt cx="1904166" cy="707737"/>
            </a:xfrm>
          </p:grpSpPr>
          <p:sp>
            <p:nvSpPr>
              <p:cNvPr id="450" name="Can 44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1" name="Can 45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52" name="Can 45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38" name="Group 437"/>
            <p:cNvGrpSpPr/>
            <p:nvPr/>
          </p:nvGrpSpPr>
          <p:grpSpPr>
            <a:xfrm>
              <a:off x="5017910" y="5582348"/>
              <a:ext cx="602070" cy="223776"/>
              <a:chOff x="621719" y="4712770"/>
              <a:chExt cx="1904166" cy="707737"/>
            </a:xfrm>
          </p:grpSpPr>
          <p:sp>
            <p:nvSpPr>
              <p:cNvPr id="447" name="Can 44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8" name="Can 44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9" name="Can 44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39" name="Group 438"/>
            <p:cNvGrpSpPr/>
            <p:nvPr/>
          </p:nvGrpSpPr>
          <p:grpSpPr>
            <a:xfrm>
              <a:off x="4983757" y="5611941"/>
              <a:ext cx="602070" cy="223776"/>
              <a:chOff x="621719" y="4712770"/>
              <a:chExt cx="1904166" cy="707737"/>
            </a:xfrm>
          </p:grpSpPr>
          <p:sp>
            <p:nvSpPr>
              <p:cNvPr id="444" name="Can 44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5" name="Can 44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6" name="Can 44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40" name="Group 439"/>
            <p:cNvGrpSpPr/>
            <p:nvPr/>
          </p:nvGrpSpPr>
          <p:grpSpPr>
            <a:xfrm>
              <a:off x="4943561" y="5635686"/>
              <a:ext cx="602070" cy="223776"/>
              <a:chOff x="621719" y="4712770"/>
              <a:chExt cx="1904166" cy="707737"/>
            </a:xfrm>
          </p:grpSpPr>
          <p:sp>
            <p:nvSpPr>
              <p:cNvPr id="441" name="Can 44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2" name="Can 44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43" name="Can 44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459" name="Group 458"/>
          <p:cNvGrpSpPr/>
          <p:nvPr/>
        </p:nvGrpSpPr>
        <p:grpSpPr>
          <a:xfrm>
            <a:off x="10340690" y="5227293"/>
            <a:ext cx="1306557" cy="277075"/>
            <a:chOff x="4313237" y="5582348"/>
            <a:chExt cx="1306743" cy="277114"/>
          </a:xfrm>
        </p:grpSpPr>
        <p:grpSp>
          <p:nvGrpSpPr>
            <p:cNvPr id="460" name="Group 459"/>
            <p:cNvGrpSpPr/>
            <p:nvPr/>
          </p:nvGrpSpPr>
          <p:grpSpPr>
            <a:xfrm>
              <a:off x="4387586" y="5582348"/>
              <a:ext cx="602070" cy="223776"/>
              <a:chOff x="621719" y="4712770"/>
              <a:chExt cx="1904166" cy="707737"/>
            </a:xfrm>
          </p:grpSpPr>
          <p:sp>
            <p:nvSpPr>
              <p:cNvPr id="481" name="Can 48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82" name="Can 48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83" name="Can 48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1" name="Group 460"/>
            <p:cNvGrpSpPr/>
            <p:nvPr/>
          </p:nvGrpSpPr>
          <p:grpSpPr>
            <a:xfrm>
              <a:off x="4353433" y="5611941"/>
              <a:ext cx="602070" cy="223776"/>
              <a:chOff x="621719" y="4712770"/>
              <a:chExt cx="1904166" cy="707737"/>
            </a:xfrm>
          </p:grpSpPr>
          <p:sp>
            <p:nvSpPr>
              <p:cNvPr id="478" name="Can 47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9" name="Can 47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80" name="Can 47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2" name="Group 461"/>
            <p:cNvGrpSpPr/>
            <p:nvPr/>
          </p:nvGrpSpPr>
          <p:grpSpPr>
            <a:xfrm>
              <a:off x="4313237" y="5635686"/>
              <a:ext cx="602070" cy="223776"/>
              <a:chOff x="621719" y="4712770"/>
              <a:chExt cx="1904166" cy="707737"/>
            </a:xfrm>
          </p:grpSpPr>
          <p:sp>
            <p:nvSpPr>
              <p:cNvPr id="475" name="Can 47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6" name="Can 47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7" name="Can 47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3" name="Group 462"/>
            <p:cNvGrpSpPr/>
            <p:nvPr/>
          </p:nvGrpSpPr>
          <p:grpSpPr>
            <a:xfrm>
              <a:off x="5017910" y="5582348"/>
              <a:ext cx="602070" cy="223776"/>
              <a:chOff x="621719" y="4712770"/>
              <a:chExt cx="1904166" cy="707737"/>
            </a:xfrm>
          </p:grpSpPr>
          <p:sp>
            <p:nvSpPr>
              <p:cNvPr id="472" name="Can 47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3" name="Can 47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4" name="Can 47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4" name="Group 463"/>
            <p:cNvGrpSpPr/>
            <p:nvPr/>
          </p:nvGrpSpPr>
          <p:grpSpPr>
            <a:xfrm>
              <a:off x="4983757" y="5611941"/>
              <a:ext cx="602070" cy="223776"/>
              <a:chOff x="621719" y="4712770"/>
              <a:chExt cx="1904166" cy="707737"/>
            </a:xfrm>
          </p:grpSpPr>
          <p:sp>
            <p:nvSpPr>
              <p:cNvPr id="469" name="Can 46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0" name="Can 46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71" name="Can 47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65" name="Group 464"/>
            <p:cNvGrpSpPr/>
            <p:nvPr/>
          </p:nvGrpSpPr>
          <p:grpSpPr>
            <a:xfrm>
              <a:off x="4943561" y="5635686"/>
              <a:ext cx="602070" cy="223776"/>
              <a:chOff x="621719" y="4712770"/>
              <a:chExt cx="1904166" cy="707737"/>
            </a:xfrm>
          </p:grpSpPr>
          <p:sp>
            <p:nvSpPr>
              <p:cNvPr id="466" name="Can 46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67" name="Can 46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68" name="Can 46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484" name="Group 483"/>
          <p:cNvGrpSpPr/>
          <p:nvPr/>
        </p:nvGrpSpPr>
        <p:grpSpPr>
          <a:xfrm>
            <a:off x="10340690" y="5003550"/>
            <a:ext cx="1306557" cy="277075"/>
            <a:chOff x="4313237" y="5582348"/>
            <a:chExt cx="1306743" cy="277114"/>
          </a:xfrm>
        </p:grpSpPr>
        <p:grpSp>
          <p:nvGrpSpPr>
            <p:cNvPr id="485" name="Group 484"/>
            <p:cNvGrpSpPr/>
            <p:nvPr/>
          </p:nvGrpSpPr>
          <p:grpSpPr>
            <a:xfrm>
              <a:off x="4387586" y="5582348"/>
              <a:ext cx="602070" cy="223776"/>
              <a:chOff x="621719" y="4712770"/>
              <a:chExt cx="1904166" cy="707737"/>
            </a:xfrm>
          </p:grpSpPr>
          <p:sp>
            <p:nvSpPr>
              <p:cNvPr id="506" name="Can 50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7" name="Can 50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8" name="Can 50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86" name="Group 485"/>
            <p:cNvGrpSpPr/>
            <p:nvPr/>
          </p:nvGrpSpPr>
          <p:grpSpPr>
            <a:xfrm>
              <a:off x="4353433" y="5611941"/>
              <a:ext cx="602070" cy="223776"/>
              <a:chOff x="621719" y="4712770"/>
              <a:chExt cx="1904166" cy="707737"/>
            </a:xfrm>
          </p:grpSpPr>
          <p:sp>
            <p:nvSpPr>
              <p:cNvPr id="503" name="Can 50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4" name="Can 50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5" name="Can 50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87" name="Group 486"/>
            <p:cNvGrpSpPr/>
            <p:nvPr/>
          </p:nvGrpSpPr>
          <p:grpSpPr>
            <a:xfrm>
              <a:off x="4313237" y="5635686"/>
              <a:ext cx="602070" cy="223776"/>
              <a:chOff x="621719" y="4712770"/>
              <a:chExt cx="1904166" cy="707737"/>
            </a:xfrm>
          </p:grpSpPr>
          <p:sp>
            <p:nvSpPr>
              <p:cNvPr id="500" name="Can 49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1" name="Can 50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02" name="Can 50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88" name="Group 487"/>
            <p:cNvGrpSpPr/>
            <p:nvPr/>
          </p:nvGrpSpPr>
          <p:grpSpPr>
            <a:xfrm>
              <a:off x="5017910" y="5582348"/>
              <a:ext cx="602070" cy="223776"/>
              <a:chOff x="621719" y="4712770"/>
              <a:chExt cx="1904166" cy="707737"/>
            </a:xfrm>
          </p:grpSpPr>
          <p:sp>
            <p:nvSpPr>
              <p:cNvPr id="497" name="Can 49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8" name="Can 49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9" name="Can 49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89" name="Group 488"/>
            <p:cNvGrpSpPr/>
            <p:nvPr/>
          </p:nvGrpSpPr>
          <p:grpSpPr>
            <a:xfrm>
              <a:off x="4983757" y="5611941"/>
              <a:ext cx="602070" cy="223776"/>
              <a:chOff x="621719" y="4712770"/>
              <a:chExt cx="1904166" cy="707737"/>
            </a:xfrm>
          </p:grpSpPr>
          <p:sp>
            <p:nvSpPr>
              <p:cNvPr id="494" name="Can 49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5" name="Can 49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6" name="Can 49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490" name="Group 489"/>
            <p:cNvGrpSpPr/>
            <p:nvPr/>
          </p:nvGrpSpPr>
          <p:grpSpPr>
            <a:xfrm>
              <a:off x="4943561" y="5635686"/>
              <a:ext cx="602070" cy="223776"/>
              <a:chOff x="621719" y="4712770"/>
              <a:chExt cx="1904166" cy="707737"/>
            </a:xfrm>
          </p:grpSpPr>
          <p:sp>
            <p:nvSpPr>
              <p:cNvPr id="491" name="Can 49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2" name="Can 49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493" name="Can 49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509" name="Group 508"/>
          <p:cNvGrpSpPr/>
          <p:nvPr/>
        </p:nvGrpSpPr>
        <p:grpSpPr>
          <a:xfrm>
            <a:off x="10340690" y="4775909"/>
            <a:ext cx="1306557" cy="277075"/>
            <a:chOff x="4313237" y="5582348"/>
            <a:chExt cx="1306743" cy="277114"/>
          </a:xfrm>
        </p:grpSpPr>
        <p:grpSp>
          <p:nvGrpSpPr>
            <p:cNvPr id="510" name="Group 509"/>
            <p:cNvGrpSpPr/>
            <p:nvPr/>
          </p:nvGrpSpPr>
          <p:grpSpPr>
            <a:xfrm>
              <a:off x="4387586" y="5582348"/>
              <a:ext cx="602070" cy="223776"/>
              <a:chOff x="621719" y="4712770"/>
              <a:chExt cx="1904166" cy="707737"/>
            </a:xfrm>
          </p:grpSpPr>
          <p:sp>
            <p:nvSpPr>
              <p:cNvPr id="531" name="Can 53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32" name="Can 53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33" name="Can 53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11" name="Group 510"/>
            <p:cNvGrpSpPr/>
            <p:nvPr/>
          </p:nvGrpSpPr>
          <p:grpSpPr>
            <a:xfrm>
              <a:off x="4353433" y="5611941"/>
              <a:ext cx="602070" cy="223776"/>
              <a:chOff x="621719" y="4712770"/>
              <a:chExt cx="1904166" cy="707737"/>
            </a:xfrm>
          </p:grpSpPr>
          <p:sp>
            <p:nvSpPr>
              <p:cNvPr id="528" name="Can 52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9" name="Can 52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30" name="Can 52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12" name="Group 511"/>
            <p:cNvGrpSpPr/>
            <p:nvPr/>
          </p:nvGrpSpPr>
          <p:grpSpPr>
            <a:xfrm>
              <a:off x="4313237" y="5635686"/>
              <a:ext cx="602070" cy="223776"/>
              <a:chOff x="621719" y="4712770"/>
              <a:chExt cx="1904166" cy="707737"/>
            </a:xfrm>
          </p:grpSpPr>
          <p:sp>
            <p:nvSpPr>
              <p:cNvPr id="525" name="Can 52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6" name="Can 52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7" name="Can 52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13" name="Group 512"/>
            <p:cNvGrpSpPr/>
            <p:nvPr/>
          </p:nvGrpSpPr>
          <p:grpSpPr>
            <a:xfrm>
              <a:off x="5017910" y="5582348"/>
              <a:ext cx="602070" cy="223776"/>
              <a:chOff x="621719" y="4712770"/>
              <a:chExt cx="1904166" cy="707737"/>
            </a:xfrm>
          </p:grpSpPr>
          <p:sp>
            <p:nvSpPr>
              <p:cNvPr id="522" name="Can 52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3" name="Can 52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4" name="Can 52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14" name="Group 513"/>
            <p:cNvGrpSpPr/>
            <p:nvPr/>
          </p:nvGrpSpPr>
          <p:grpSpPr>
            <a:xfrm>
              <a:off x="4983757" y="5611941"/>
              <a:ext cx="602070" cy="223776"/>
              <a:chOff x="621719" y="4712770"/>
              <a:chExt cx="1904166" cy="707737"/>
            </a:xfrm>
          </p:grpSpPr>
          <p:sp>
            <p:nvSpPr>
              <p:cNvPr id="519" name="Can 51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0" name="Can 51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21" name="Can 52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15" name="Group 514"/>
            <p:cNvGrpSpPr/>
            <p:nvPr/>
          </p:nvGrpSpPr>
          <p:grpSpPr>
            <a:xfrm>
              <a:off x="4943561" y="5635686"/>
              <a:ext cx="602070" cy="223776"/>
              <a:chOff x="621719" y="4712770"/>
              <a:chExt cx="1904166" cy="707737"/>
            </a:xfrm>
          </p:grpSpPr>
          <p:sp>
            <p:nvSpPr>
              <p:cNvPr id="516" name="Can 51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17" name="Can 51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18" name="Can 51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534" name="Group 533"/>
          <p:cNvGrpSpPr/>
          <p:nvPr/>
        </p:nvGrpSpPr>
        <p:grpSpPr>
          <a:xfrm>
            <a:off x="10340690" y="4547341"/>
            <a:ext cx="1306557" cy="277075"/>
            <a:chOff x="4313237" y="5582348"/>
            <a:chExt cx="1306743" cy="277114"/>
          </a:xfrm>
        </p:grpSpPr>
        <p:grpSp>
          <p:nvGrpSpPr>
            <p:cNvPr id="535" name="Group 534"/>
            <p:cNvGrpSpPr/>
            <p:nvPr/>
          </p:nvGrpSpPr>
          <p:grpSpPr>
            <a:xfrm>
              <a:off x="4387586" y="5582348"/>
              <a:ext cx="602070" cy="223776"/>
              <a:chOff x="621719" y="4712770"/>
              <a:chExt cx="1904166" cy="707737"/>
            </a:xfrm>
          </p:grpSpPr>
          <p:sp>
            <p:nvSpPr>
              <p:cNvPr id="556" name="Can 55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7" name="Can 55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8" name="Can 55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36" name="Group 535"/>
            <p:cNvGrpSpPr/>
            <p:nvPr/>
          </p:nvGrpSpPr>
          <p:grpSpPr>
            <a:xfrm>
              <a:off x="4353433" y="5611941"/>
              <a:ext cx="602070" cy="223776"/>
              <a:chOff x="621719" y="4712770"/>
              <a:chExt cx="1904166" cy="707737"/>
            </a:xfrm>
          </p:grpSpPr>
          <p:sp>
            <p:nvSpPr>
              <p:cNvPr id="553" name="Can 55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4" name="Can 55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5" name="Can 55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37" name="Group 536"/>
            <p:cNvGrpSpPr/>
            <p:nvPr/>
          </p:nvGrpSpPr>
          <p:grpSpPr>
            <a:xfrm>
              <a:off x="4313237" y="5635686"/>
              <a:ext cx="602070" cy="223776"/>
              <a:chOff x="621719" y="4712770"/>
              <a:chExt cx="1904166" cy="707737"/>
            </a:xfrm>
          </p:grpSpPr>
          <p:sp>
            <p:nvSpPr>
              <p:cNvPr id="550" name="Can 54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1" name="Can 55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52" name="Can 55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38" name="Group 537"/>
            <p:cNvGrpSpPr/>
            <p:nvPr/>
          </p:nvGrpSpPr>
          <p:grpSpPr>
            <a:xfrm>
              <a:off x="5017910" y="5582348"/>
              <a:ext cx="602070" cy="223776"/>
              <a:chOff x="621719" y="4712770"/>
              <a:chExt cx="1904166" cy="707737"/>
            </a:xfrm>
          </p:grpSpPr>
          <p:sp>
            <p:nvSpPr>
              <p:cNvPr id="547" name="Can 54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8" name="Can 54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9" name="Can 54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39" name="Group 538"/>
            <p:cNvGrpSpPr/>
            <p:nvPr/>
          </p:nvGrpSpPr>
          <p:grpSpPr>
            <a:xfrm>
              <a:off x="4983757" y="5611941"/>
              <a:ext cx="602070" cy="223776"/>
              <a:chOff x="621719" y="4712770"/>
              <a:chExt cx="1904166" cy="707737"/>
            </a:xfrm>
          </p:grpSpPr>
          <p:sp>
            <p:nvSpPr>
              <p:cNvPr id="544" name="Can 54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5" name="Can 54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6" name="Can 54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40" name="Group 539"/>
            <p:cNvGrpSpPr/>
            <p:nvPr/>
          </p:nvGrpSpPr>
          <p:grpSpPr>
            <a:xfrm>
              <a:off x="4943561" y="5635686"/>
              <a:ext cx="602070" cy="223776"/>
              <a:chOff x="621719" y="4712770"/>
              <a:chExt cx="1904166" cy="707737"/>
            </a:xfrm>
          </p:grpSpPr>
          <p:sp>
            <p:nvSpPr>
              <p:cNvPr id="541" name="Can 54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2" name="Can 54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43" name="Can 54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559" name="Group 558"/>
          <p:cNvGrpSpPr/>
          <p:nvPr/>
        </p:nvGrpSpPr>
        <p:grpSpPr>
          <a:xfrm>
            <a:off x="10340690" y="4329713"/>
            <a:ext cx="1306557" cy="277075"/>
            <a:chOff x="4313237" y="5582348"/>
            <a:chExt cx="1306743" cy="277114"/>
          </a:xfrm>
        </p:grpSpPr>
        <p:grpSp>
          <p:nvGrpSpPr>
            <p:cNvPr id="560" name="Group 559"/>
            <p:cNvGrpSpPr/>
            <p:nvPr/>
          </p:nvGrpSpPr>
          <p:grpSpPr>
            <a:xfrm>
              <a:off x="4387586" y="5582348"/>
              <a:ext cx="602070" cy="223776"/>
              <a:chOff x="621719" y="4712770"/>
              <a:chExt cx="1904166" cy="707737"/>
            </a:xfrm>
          </p:grpSpPr>
          <p:sp>
            <p:nvSpPr>
              <p:cNvPr id="581" name="Can 58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82" name="Can 58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83" name="Can 58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61" name="Group 560"/>
            <p:cNvGrpSpPr/>
            <p:nvPr/>
          </p:nvGrpSpPr>
          <p:grpSpPr>
            <a:xfrm>
              <a:off x="4353433" y="5611941"/>
              <a:ext cx="602070" cy="223776"/>
              <a:chOff x="621719" y="4712770"/>
              <a:chExt cx="1904166" cy="707737"/>
            </a:xfrm>
          </p:grpSpPr>
          <p:sp>
            <p:nvSpPr>
              <p:cNvPr id="578" name="Can 57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9" name="Can 57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80" name="Can 57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62" name="Group 561"/>
            <p:cNvGrpSpPr/>
            <p:nvPr/>
          </p:nvGrpSpPr>
          <p:grpSpPr>
            <a:xfrm>
              <a:off x="4313237" y="5635686"/>
              <a:ext cx="602070" cy="223776"/>
              <a:chOff x="621719" y="4712770"/>
              <a:chExt cx="1904166" cy="707737"/>
            </a:xfrm>
          </p:grpSpPr>
          <p:sp>
            <p:nvSpPr>
              <p:cNvPr id="575" name="Can 57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6" name="Can 57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7" name="Can 57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63" name="Group 562"/>
            <p:cNvGrpSpPr/>
            <p:nvPr/>
          </p:nvGrpSpPr>
          <p:grpSpPr>
            <a:xfrm>
              <a:off x="5017910" y="5582348"/>
              <a:ext cx="602070" cy="223776"/>
              <a:chOff x="621719" y="4712770"/>
              <a:chExt cx="1904166" cy="707737"/>
            </a:xfrm>
          </p:grpSpPr>
          <p:sp>
            <p:nvSpPr>
              <p:cNvPr id="572" name="Can 57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3" name="Can 57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4" name="Can 57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64" name="Group 563"/>
            <p:cNvGrpSpPr/>
            <p:nvPr/>
          </p:nvGrpSpPr>
          <p:grpSpPr>
            <a:xfrm>
              <a:off x="4983757" y="5611941"/>
              <a:ext cx="602070" cy="223776"/>
              <a:chOff x="621719" y="4712770"/>
              <a:chExt cx="1904166" cy="707737"/>
            </a:xfrm>
          </p:grpSpPr>
          <p:sp>
            <p:nvSpPr>
              <p:cNvPr id="569" name="Can 56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0" name="Can 56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71" name="Can 57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65" name="Group 564"/>
            <p:cNvGrpSpPr/>
            <p:nvPr/>
          </p:nvGrpSpPr>
          <p:grpSpPr>
            <a:xfrm>
              <a:off x="4943561" y="5635686"/>
              <a:ext cx="602070" cy="223776"/>
              <a:chOff x="621719" y="4712770"/>
              <a:chExt cx="1904166" cy="707737"/>
            </a:xfrm>
          </p:grpSpPr>
          <p:sp>
            <p:nvSpPr>
              <p:cNvPr id="566" name="Can 56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67" name="Can 56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68" name="Can 56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584" name="Group 583"/>
          <p:cNvGrpSpPr/>
          <p:nvPr/>
        </p:nvGrpSpPr>
        <p:grpSpPr>
          <a:xfrm>
            <a:off x="10340690" y="4095395"/>
            <a:ext cx="1306557" cy="277075"/>
            <a:chOff x="4313237" y="5582348"/>
            <a:chExt cx="1306743" cy="277114"/>
          </a:xfrm>
        </p:grpSpPr>
        <p:grpSp>
          <p:nvGrpSpPr>
            <p:cNvPr id="585" name="Group 584"/>
            <p:cNvGrpSpPr/>
            <p:nvPr/>
          </p:nvGrpSpPr>
          <p:grpSpPr>
            <a:xfrm>
              <a:off x="4387586" y="5582348"/>
              <a:ext cx="602070" cy="223776"/>
              <a:chOff x="621719" y="4712770"/>
              <a:chExt cx="1904166" cy="707737"/>
            </a:xfrm>
          </p:grpSpPr>
          <p:sp>
            <p:nvSpPr>
              <p:cNvPr id="606" name="Can 60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7" name="Can 60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8" name="Can 60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86" name="Group 585"/>
            <p:cNvGrpSpPr/>
            <p:nvPr/>
          </p:nvGrpSpPr>
          <p:grpSpPr>
            <a:xfrm>
              <a:off x="4353433" y="5611941"/>
              <a:ext cx="602070" cy="223776"/>
              <a:chOff x="621719" y="4712770"/>
              <a:chExt cx="1904166" cy="707737"/>
            </a:xfrm>
          </p:grpSpPr>
          <p:sp>
            <p:nvSpPr>
              <p:cNvPr id="603" name="Can 60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4" name="Can 60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5" name="Can 60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87" name="Group 586"/>
            <p:cNvGrpSpPr/>
            <p:nvPr/>
          </p:nvGrpSpPr>
          <p:grpSpPr>
            <a:xfrm>
              <a:off x="4313237" y="5635686"/>
              <a:ext cx="602070" cy="223776"/>
              <a:chOff x="621719" y="4712770"/>
              <a:chExt cx="1904166" cy="707737"/>
            </a:xfrm>
          </p:grpSpPr>
          <p:sp>
            <p:nvSpPr>
              <p:cNvPr id="600" name="Can 59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1" name="Can 60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02" name="Can 60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88" name="Group 587"/>
            <p:cNvGrpSpPr/>
            <p:nvPr/>
          </p:nvGrpSpPr>
          <p:grpSpPr>
            <a:xfrm>
              <a:off x="5017910" y="5582348"/>
              <a:ext cx="602070" cy="223776"/>
              <a:chOff x="621719" y="4712770"/>
              <a:chExt cx="1904166" cy="707737"/>
            </a:xfrm>
          </p:grpSpPr>
          <p:sp>
            <p:nvSpPr>
              <p:cNvPr id="597" name="Can 59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8" name="Can 59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9" name="Can 59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89" name="Group 588"/>
            <p:cNvGrpSpPr/>
            <p:nvPr/>
          </p:nvGrpSpPr>
          <p:grpSpPr>
            <a:xfrm>
              <a:off x="4983757" y="5611941"/>
              <a:ext cx="602070" cy="223776"/>
              <a:chOff x="621719" y="4712770"/>
              <a:chExt cx="1904166" cy="707737"/>
            </a:xfrm>
          </p:grpSpPr>
          <p:sp>
            <p:nvSpPr>
              <p:cNvPr id="594" name="Can 59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5" name="Can 59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6" name="Can 59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590" name="Group 589"/>
            <p:cNvGrpSpPr/>
            <p:nvPr/>
          </p:nvGrpSpPr>
          <p:grpSpPr>
            <a:xfrm>
              <a:off x="4943561" y="5635686"/>
              <a:ext cx="602070" cy="223776"/>
              <a:chOff x="621719" y="4712770"/>
              <a:chExt cx="1904166" cy="707737"/>
            </a:xfrm>
          </p:grpSpPr>
          <p:sp>
            <p:nvSpPr>
              <p:cNvPr id="591" name="Can 59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2" name="Can 59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593" name="Can 59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609" name="Group 608"/>
          <p:cNvGrpSpPr/>
          <p:nvPr/>
        </p:nvGrpSpPr>
        <p:grpSpPr>
          <a:xfrm>
            <a:off x="10340690" y="3856562"/>
            <a:ext cx="1306557" cy="277075"/>
            <a:chOff x="4313237" y="5582348"/>
            <a:chExt cx="1306743" cy="277114"/>
          </a:xfrm>
        </p:grpSpPr>
        <p:grpSp>
          <p:nvGrpSpPr>
            <p:cNvPr id="610" name="Group 609"/>
            <p:cNvGrpSpPr/>
            <p:nvPr/>
          </p:nvGrpSpPr>
          <p:grpSpPr>
            <a:xfrm>
              <a:off x="4387586" y="5582348"/>
              <a:ext cx="602070" cy="223776"/>
              <a:chOff x="621719" y="4712770"/>
              <a:chExt cx="1904166" cy="707737"/>
            </a:xfrm>
          </p:grpSpPr>
          <p:sp>
            <p:nvSpPr>
              <p:cNvPr id="631" name="Can 63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32" name="Can 63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33" name="Can 63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11" name="Group 610"/>
            <p:cNvGrpSpPr/>
            <p:nvPr/>
          </p:nvGrpSpPr>
          <p:grpSpPr>
            <a:xfrm>
              <a:off x="4353433" y="5611941"/>
              <a:ext cx="602070" cy="223776"/>
              <a:chOff x="621719" y="4712770"/>
              <a:chExt cx="1904166" cy="707737"/>
            </a:xfrm>
          </p:grpSpPr>
          <p:sp>
            <p:nvSpPr>
              <p:cNvPr id="628" name="Can 62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9" name="Can 62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30" name="Can 62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12" name="Group 611"/>
            <p:cNvGrpSpPr/>
            <p:nvPr/>
          </p:nvGrpSpPr>
          <p:grpSpPr>
            <a:xfrm>
              <a:off x="4313237" y="5635686"/>
              <a:ext cx="602070" cy="223776"/>
              <a:chOff x="621719" y="4712770"/>
              <a:chExt cx="1904166" cy="707737"/>
            </a:xfrm>
          </p:grpSpPr>
          <p:sp>
            <p:nvSpPr>
              <p:cNvPr id="625" name="Can 62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6" name="Can 62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7" name="Can 62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13" name="Group 612"/>
            <p:cNvGrpSpPr/>
            <p:nvPr/>
          </p:nvGrpSpPr>
          <p:grpSpPr>
            <a:xfrm>
              <a:off x="5017910" y="5582348"/>
              <a:ext cx="602070" cy="223776"/>
              <a:chOff x="621719" y="4712770"/>
              <a:chExt cx="1904166" cy="707737"/>
            </a:xfrm>
          </p:grpSpPr>
          <p:sp>
            <p:nvSpPr>
              <p:cNvPr id="622" name="Can 62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3" name="Can 62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4" name="Can 62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14" name="Group 613"/>
            <p:cNvGrpSpPr/>
            <p:nvPr/>
          </p:nvGrpSpPr>
          <p:grpSpPr>
            <a:xfrm>
              <a:off x="4983757" y="5611941"/>
              <a:ext cx="602070" cy="223776"/>
              <a:chOff x="621719" y="4712770"/>
              <a:chExt cx="1904166" cy="707737"/>
            </a:xfrm>
          </p:grpSpPr>
          <p:sp>
            <p:nvSpPr>
              <p:cNvPr id="619" name="Can 61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0" name="Can 61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21" name="Can 62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15" name="Group 614"/>
            <p:cNvGrpSpPr/>
            <p:nvPr/>
          </p:nvGrpSpPr>
          <p:grpSpPr>
            <a:xfrm>
              <a:off x="4943561" y="5635686"/>
              <a:ext cx="602070" cy="223776"/>
              <a:chOff x="621719" y="4712770"/>
              <a:chExt cx="1904166" cy="707737"/>
            </a:xfrm>
          </p:grpSpPr>
          <p:sp>
            <p:nvSpPr>
              <p:cNvPr id="616" name="Can 61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17" name="Can 61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18" name="Can 61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634" name="Group 633"/>
          <p:cNvGrpSpPr/>
          <p:nvPr/>
        </p:nvGrpSpPr>
        <p:grpSpPr>
          <a:xfrm>
            <a:off x="10340690" y="3622244"/>
            <a:ext cx="1306557" cy="277075"/>
            <a:chOff x="4313237" y="5582348"/>
            <a:chExt cx="1306743" cy="277114"/>
          </a:xfrm>
        </p:grpSpPr>
        <p:grpSp>
          <p:nvGrpSpPr>
            <p:cNvPr id="635" name="Group 634"/>
            <p:cNvGrpSpPr/>
            <p:nvPr/>
          </p:nvGrpSpPr>
          <p:grpSpPr>
            <a:xfrm>
              <a:off x="4387586" y="5582348"/>
              <a:ext cx="602070" cy="223776"/>
              <a:chOff x="621719" y="4712770"/>
              <a:chExt cx="1904166" cy="707737"/>
            </a:xfrm>
          </p:grpSpPr>
          <p:sp>
            <p:nvSpPr>
              <p:cNvPr id="656" name="Can 65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7" name="Can 65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8" name="Can 65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36" name="Group 635"/>
            <p:cNvGrpSpPr/>
            <p:nvPr/>
          </p:nvGrpSpPr>
          <p:grpSpPr>
            <a:xfrm>
              <a:off x="4353433" y="5611941"/>
              <a:ext cx="602070" cy="223776"/>
              <a:chOff x="621719" y="4712770"/>
              <a:chExt cx="1904166" cy="707737"/>
            </a:xfrm>
          </p:grpSpPr>
          <p:sp>
            <p:nvSpPr>
              <p:cNvPr id="653" name="Can 65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4" name="Can 65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5" name="Can 65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37" name="Group 636"/>
            <p:cNvGrpSpPr/>
            <p:nvPr/>
          </p:nvGrpSpPr>
          <p:grpSpPr>
            <a:xfrm>
              <a:off x="4313237" y="5635686"/>
              <a:ext cx="602070" cy="223776"/>
              <a:chOff x="621719" y="4712770"/>
              <a:chExt cx="1904166" cy="707737"/>
            </a:xfrm>
          </p:grpSpPr>
          <p:sp>
            <p:nvSpPr>
              <p:cNvPr id="650" name="Can 64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1" name="Can 65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52" name="Can 65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38" name="Group 637"/>
            <p:cNvGrpSpPr/>
            <p:nvPr/>
          </p:nvGrpSpPr>
          <p:grpSpPr>
            <a:xfrm>
              <a:off x="5017910" y="5582348"/>
              <a:ext cx="602070" cy="223776"/>
              <a:chOff x="621719" y="4712770"/>
              <a:chExt cx="1904166" cy="707737"/>
            </a:xfrm>
          </p:grpSpPr>
          <p:sp>
            <p:nvSpPr>
              <p:cNvPr id="647" name="Can 64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8" name="Can 64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9" name="Can 64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39" name="Group 638"/>
            <p:cNvGrpSpPr/>
            <p:nvPr/>
          </p:nvGrpSpPr>
          <p:grpSpPr>
            <a:xfrm>
              <a:off x="4983757" y="5611941"/>
              <a:ext cx="602070" cy="223776"/>
              <a:chOff x="621719" y="4712770"/>
              <a:chExt cx="1904166" cy="707737"/>
            </a:xfrm>
          </p:grpSpPr>
          <p:sp>
            <p:nvSpPr>
              <p:cNvPr id="644" name="Can 64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5" name="Can 64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6" name="Can 64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40" name="Group 639"/>
            <p:cNvGrpSpPr/>
            <p:nvPr/>
          </p:nvGrpSpPr>
          <p:grpSpPr>
            <a:xfrm>
              <a:off x="4943561" y="5635686"/>
              <a:ext cx="602070" cy="223776"/>
              <a:chOff x="621719" y="4712770"/>
              <a:chExt cx="1904166" cy="707737"/>
            </a:xfrm>
          </p:grpSpPr>
          <p:sp>
            <p:nvSpPr>
              <p:cNvPr id="641" name="Can 64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2" name="Can 64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43" name="Can 64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659" name="Group 658"/>
          <p:cNvGrpSpPr/>
          <p:nvPr/>
        </p:nvGrpSpPr>
        <p:grpSpPr>
          <a:xfrm>
            <a:off x="10340690" y="3404616"/>
            <a:ext cx="1306557" cy="277075"/>
            <a:chOff x="4313237" y="5582348"/>
            <a:chExt cx="1306743" cy="277114"/>
          </a:xfrm>
        </p:grpSpPr>
        <p:grpSp>
          <p:nvGrpSpPr>
            <p:cNvPr id="660" name="Group 659"/>
            <p:cNvGrpSpPr/>
            <p:nvPr/>
          </p:nvGrpSpPr>
          <p:grpSpPr>
            <a:xfrm>
              <a:off x="4387586" y="5582348"/>
              <a:ext cx="602070" cy="223776"/>
              <a:chOff x="621719" y="4712770"/>
              <a:chExt cx="1904166" cy="707737"/>
            </a:xfrm>
          </p:grpSpPr>
          <p:sp>
            <p:nvSpPr>
              <p:cNvPr id="681" name="Can 68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82" name="Can 68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83" name="Can 68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61" name="Group 660"/>
            <p:cNvGrpSpPr/>
            <p:nvPr/>
          </p:nvGrpSpPr>
          <p:grpSpPr>
            <a:xfrm>
              <a:off x="4353433" y="5611941"/>
              <a:ext cx="602070" cy="223776"/>
              <a:chOff x="621719" y="4712770"/>
              <a:chExt cx="1904166" cy="707737"/>
            </a:xfrm>
          </p:grpSpPr>
          <p:sp>
            <p:nvSpPr>
              <p:cNvPr id="678" name="Can 67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9" name="Can 67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80" name="Can 67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62" name="Group 661"/>
            <p:cNvGrpSpPr/>
            <p:nvPr/>
          </p:nvGrpSpPr>
          <p:grpSpPr>
            <a:xfrm>
              <a:off x="4313237" y="5635686"/>
              <a:ext cx="602070" cy="223776"/>
              <a:chOff x="621719" y="4712770"/>
              <a:chExt cx="1904166" cy="707737"/>
            </a:xfrm>
          </p:grpSpPr>
          <p:sp>
            <p:nvSpPr>
              <p:cNvPr id="675" name="Can 67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6" name="Can 67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7" name="Can 67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63" name="Group 662"/>
            <p:cNvGrpSpPr/>
            <p:nvPr/>
          </p:nvGrpSpPr>
          <p:grpSpPr>
            <a:xfrm>
              <a:off x="5017910" y="5582348"/>
              <a:ext cx="602070" cy="223776"/>
              <a:chOff x="621719" y="4712770"/>
              <a:chExt cx="1904166" cy="707737"/>
            </a:xfrm>
          </p:grpSpPr>
          <p:sp>
            <p:nvSpPr>
              <p:cNvPr id="672" name="Can 67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3" name="Can 67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4" name="Can 67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64" name="Group 663"/>
            <p:cNvGrpSpPr/>
            <p:nvPr/>
          </p:nvGrpSpPr>
          <p:grpSpPr>
            <a:xfrm>
              <a:off x="4983757" y="5611941"/>
              <a:ext cx="602070" cy="223776"/>
              <a:chOff x="621719" y="4712770"/>
              <a:chExt cx="1904166" cy="707737"/>
            </a:xfrm>
          </p:grpSpPr>
          <p:sp>
            <p:nvSpPr>
              <p:cNvPr id="669" name="Can 66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0" name="Can 66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71" name="Can 67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65" name="Group 664"/>
            <p:cNvGrpSpPr/>
            <p:nvPr/>
          </p:nvGrpSpPr>
          <p:grpSpPr>
            <a:xfrm>
              <a:off x="4943561" y="5635686"/>
              <a:ext cx="602070" cy="223776"/>
              <a:chOff x="621719" y="4712770"/>
              <a:chExt cx="1904166" cy="707737"/>
            </a:xfrm>
          </p:grpSpPr>
          <p:sp>
            <p:nvSpPr>
              <p:cNvPr id="666" name="Can 66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67" name="Can 66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68" name="Can 66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684" name="Group 683"/>
          <p:cNvGrpSpPr/>
          <p:nvPr/>
        </p:nvGrpSpPr>
        <p:grpSpPr>
          <a:xfrm>
            <a:off x="10340690" y="3170299"/>
            <a:ext cx="1306557" cy="277075"/>
            <a:chOff x="4313237" y="5582348"/>
            <a:chExt cx="1306743" cy="277114"/>
          </a:xfrm>
        </p:grpSpPr>
        <p:grpSp>
          <p:nvGrpSpPr>
            <p:cNvPr id="685" name="Group 684"/>
            <p:cNvGrpSpPr/>
            <p:nvPr/>
          </p:nvGrpSpPr>
          <p:grpSpPr>
            <a:xfrm>
              <a:off x="4387586" y="5582348"/>
              <a:ext cx="602070" cy="223776"/>
              <a:chOff x="621719" y="4712770"/>
              <a:chExt cx="1904166" cy="707737"/>
            </a:xfrm>
          </p:grpSpPr>
          <p:sp>
            <p:nvSpPr>
              <p:cNvPr id="706" name="Can 70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7" name="Can 70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8" name="Can 70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86" name="Group 685"/>
            <p:cNvGrpSpPr/>
            <p:nvPr/>
          </p:nvGrpSpPr>
          <p:grpSpPr>
            <a:xfrm>
              <a:off x="4353433" y="5611941"/>
              <a:ext cx="602070" cy="223776"/>
              <a:chOff x="621719" y="4712770"/>
              <a:chExt cx="1904166" cy="707737"/>
            </a:xfrm>
          </p:grpSpPr>
          <p:sp>
            <p:nvSpPr>
              <p:cNvPr id="703" name="Can 70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4" name="Can 70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5" name="Can 70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87" name="Group 686"/>
            <p:cNvGrpSpPr/>
            <p:nvPr/>
          </p:nvGrpSpPr>
          <p:grpSpPr>
            <a:xfrm>
              <a:off x="4313237" y="5635686"/>
              <a:ext cx="602070" cy="223776"/>
              <a:chOff x="621719" y="4712770"/>
              <a:chExt cx="1904166" cy="707737"/>
            </a:xfrm>
          </p:grpSpPr>
          <p:sp>
            <p:nvSpPr>
              <p:cNvPr id="700" name="Can 69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1" name="Can 70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02" name="Can 70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88" name="Group 687"/>
            <p:cNvGrpSpPr/>
            <p:nvPr/>
          </p:nvGrpSpPr>
          <p:grpSpPr>
            <a:xfrm>
              <a:off x="5017910" y="5582348"/>
              <a:ext cx="602070" cy="223776"/>
              <a:chOff x="621719" y="4712770"/>
              <a:chExt cx="1904166" cy="707737"/>
            </a:xfrm>
          </p:grpSpPr>
          <p:sp>
            <p:nvSpPr>
              <p:cNvPr id="697" name="Can 69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8" name="Can 69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9" name="Can 69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89" name="Group 688"/>
            <p:cNvGrpSpPr/>
            <p:nvPr/>
          </p:nvGrpSpPr>
          <p:grpSpPr>
            <a:xfrm>
              <a:off x="4983757" y="5611941"/>
              <a:ext cx="602070" cy="223776"/>
              <a:chOff x="621719" y="4712770"/>
              <a:chExt cx="1904166" cy="707737"/>
            </a:xfrm>
          </p:grpSpPr>
          <p:sp>
            <p:nvSpPr>
              <p:cNvPr id="694" name="Can 69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5" name="Can 69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6" name="Can 69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690" name="Group 689"/>
            <p:cNvGrpSpPr/>
            <p:nvPr/>
          </p:nvGrpSpPr>
          <p:grpSpPr>
            <a:xfrm>
              <a:off x="4943561" y="5635686"/>
              <a:ext cx="602070" cy="223776"/>
              <a:chOff x="621719" y="4712770"/>
              <a:chExt cx="1904166" cy="707737"/>
            </a:xfrm>
          </p:grpSpPr>
          <p:sp>
            <p:nvSpPr>
              <p:cNvPr id="691" name="Can 69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2" name="Can 69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693" name="Can 69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709" name="Group 708"/>
          <p:cNvGrpSpPr/>
          <p:nvPr/>
        </p:nvGrpSpPr>
        <p:grpSpPr>
          <a:xfrm>
            <a:off x="10340690" y="2938543"/>
            <a:ext cx="1306557" cy="277075"/>
            <a:chOff x="4313237" y="5582348"/>
            <a:chExt cx="1306743" cy="277114"/>
          </a:xfrm>
        </p:grpSpPr>
        <p:grpSp>
          <p:nvGrpSpPr>
            <p:cNvPr id="710" name="Group 709"/>
            <p:cNvGrpSpPr/>
            <p:nvPr/>
          </p:nvGrpSpPr>
          <p:grpSpPr>
            <a:xfrm>
              <a:off x="4387586" y="5582348"/>
              <a:ext cx="602070" cy="223776"/>
              <a:chOff x="621719" y="4712770"/>
              <a:chExt cx="1904166" cy="707737"/>
            </a:xfrm>
          </p:grpSpPr>
          <p:sp>
            <p:nvSpPr>
              <p:cNvPr id="731" name="Can 73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32" name="Can 73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33" name="Can 73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11" name="Group 710"/>
            <p:cNvGrpSpPr/>
            <p:nvPr/>
          </p:nvGrpSpPr>
          <p:grpSpPr>
            <a:xfrm>
              <a:off x="4353433" y="5611941"/>
              <a:ext cx="602070" cy="223776"/>
              <a:chOff x="621719" y="4712770"/>
              <a:chExt cx="1904166" cy="707737"/>
            </a:xfrm>
          </p:grpSpPr>
          <p:sp>
            <p:nvSpPr>
              <p:cNvPr id="728" name="Can 72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9" name="Can 72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30" name="Can 72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12" name="Group 711"/>
            <p:cNvGrpSpPr/>
            <p:nvPr/>
          </p:nvGrpSpPr>
          <p:grpSpPr>
            <a:xfrm>
              <a:off x="4313237" y="5635686"/>
              <a:ext cx="602070" cy="223776"/>
              <a:chOff x="621719" y="4712770"/>
              <a:chExt cx="1904166" cy="707737"/>
            </a:xfrm>
          </p:grpSpPr>
          <p:sp>
            <p:nvSpPr>
              <p:cNvPr id="725" name="Can 72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6" name="Can 72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7" name="Can 72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13" name="Group 712"/>
            <p:cNvGrpSpPr/>
            <p:nvPr/>
          </p:nvGrpSpPr>
          <p:grpSpPr>
            <a:xfrm>
              <a:off x="5017910" y="5582348"/>
              <a:ext cx="602070" cy="223776"/>
              <a:chOff x="621719" y="4712770"/>
              <a:chExt cx="1904166" cy="707737"/>
            </a:xfrm>
          </p:grpSpPr>
          <p:sp>
            <p:nvSpPr>
              <p:cNvPr id="722" name="Can 72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3" name="Can 72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4" name="Can 72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14" name="Group 713"/>
            <p:cNvGrpSpPr/>
            <p:nvPr/>
          </p:nvGrpSpPr>
          <p:grpSpPr>
            <a:xfrm>
              <a:off x="4983757" y="5611941"/>
              <a:ext cx="602070" cy="223776"/>
              <a:chOff x="621719" y="4712770"/>
              <a:chExt cx="1904166" cy="707737"/>
            </a:xfrm>
          </p:grpSpPr>
          <p:sp>
            <p:nvSpPr>
              <p:cNvPr id="719" name="Can 71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0" name="Can 71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21" name="Can 72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15" name="Group 714"/>
            <p:cNvGrpSpPr/>
            <p:nvPr/>
          </p:nvGrpSpPr>
          <p:grpSpPr>
            <a:xfrm>
              <a:off x="4943561" y="5635686"/>
              <a:ext cx="602070" cy="223776"/>
              <a:chOff x="621719" y="4712770"/>
              <a:chExt cx="1904166" cy="707737"/>
            </a:xfrm>
          </p:grpSpPr>
          <p:sp>
            <p:nvSpPr>
              <p:cNvPr id="716" name="Can 71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17" name="Can 71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18" name="Can 71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734" name="Group 733"/>
          <p:cNvGrpSpPr/>
          <p:nvPr/>
        </p:nvGrpSpPr>
        <p:grpSpPr>
          <a:xfrm>
            <a:off x="10340690" y="2717672"/>
            <a:ext cx="1306557" cy="277075"/>
            <a:chOff x="4313237" y="5582348"/>
            <a:chExt cx="1306743" cy="277114"/>
          </a:xfrm>
        </p:grpSpPr>
        <p:grpSp>
          <p:nvGrpSpPr>
            <p:cNvPr id="735" name="Group 734"/>
            <p:cNvGrpSpPr/>
            <p:nvPr/>
          </p:nvGrpSpPr>
          <p:grpSpPr>
            <a:xfrm>
              <a:off x="4387586" y="5582348"/>
              <a:ext cx="602070" cy="223776"/>
              <a:chOff x="621719" y="4712770"/>
              <a:chExt cx="1904166" cy="707737"/>
            </a:xfrm>
          </p:grpSpPr>
          <p:sp>
            <p:nvSpPr>
              <p:cNvPr id="756" name="Can 755"/>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7" name="Can 756"/>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8" name="Can 757"/>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36" name="Group 735"/>
            <p:cNvGrpSpPr/>
            <p:nvPr/>
          </p:nvGrpSpPr>
          <p:grpSpPr>
            <a:xfrm>
              <a:off x="4353433" y="5611941"/>
              <a:ext cx="602070" cy="223776"/>
              <a:chOff x="621719" y="4712770"/>
              <a:chExt cx="1904166" cy="707737"/>
            </a:xfrm>
          </p:grpSpPr>
          <p:sp>
            <p:nvSpPr>
              <p:cNvPr id="753" name="Can 752"/>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4" name="Can 753"/>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5" name="Can 754"/>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37" name="Group 736"/>
            <p:cNvGrpSpPr/>
            <p:nvPr/>
          </p:nvGrpSpPr>
          <p:grpSpPr>
            <a:xfrm>
              <a:off x="4313237" y="5635686"/>
              <a:ext cx="602070" cy="223776"/>
              <a:chOff x="621719" y="4712770"/>
              <a:chExt cx="1904166" cy="707737"/>
            </a:xfrm>
          </p:grpSpPr>
          <p:sp>
            <p:nvSpPr>
              <p:cNvPr id="750" name="Can 749"/>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1" name="Can 750"/>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52" name="Can 751"/>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38" name="Group 737"/>
            <p:cNvGrpSpPr/>
            <p:nvPr/>
          </p:nvGrpSpPr>
          <p:grpSpPr>
            <a:xfrm>
              <a:off x="5017910" y="5582348"/>
              <a:ext cx="602070" cy="223776"/>
              <a:chOff x="621719" y="4712770"/>
              <a:chExt cx="1904166" cy="707737"/>
            </a:xfrm>
          </p:grpSpPr>
          <p:sp>
            <p:nvSpPr>
              <p:cNvPr id="747" name="Can 746"/>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8" name="Can 747"/>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9" name="Can 748"/>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39" name="Group 738"/>
            <p:cNvGrpSpPr/>
            <p:nvPr/>
          </p:nvGrpSpPr>
          <p:grpSpPr>
            <a:xfrm>
              <a:off x="4983757" y="5611941"/>
              <a:ext cx="602070" cy="223776"/>
              <a:chOff x="621719" y="4712770"/>
              <a:chExt cx="1904166" cy="707737"/>
            </a:xfrm>
          </p:grpSpPr>
          <p:sp>
            <p:nvSpPr>
              <p:cNvPr id="744" name="Can 74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5" name="Can 74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6" name="Can 74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40" name="Group 739"/>
            <p:cNvGrpSpPr/>
            <p:nvPr/>
          </p:nvGrpSpPr>
          <p:grpSpPr>
            <a:xfrm>
              <a:off x="4943561" y="5635686"/>
              <a:ext cx="602070" cy="223776"/>
              <a:chOff x="621719" y="4712770"/>
              <a:chExt cx="1904166" cy="707737"/>
            </a:xfrm>
          </p:grpSpPr>
          <p:sp>
            <p:nvSpPr>
              <p:cNvPr id="741" name="Can 74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2" name="Can 74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43" name="Can 74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grpSp>
        <p:nvGrpSpPr>
          <p:cNvPr id="762" name="Group 761"/>
          <p:cNvGrpSpPr/>
          <p:nvPr/>
        </p:nvGrpSpPr>
        <p:grpSpPr>
          <a:xfrm>
            <a:off x="10339278" y="2498647"/>
            <a:ext cx="1306557" cy="277075"/>
            <a:chOff x="4313237" y="5582348"/>
            <a:chExt cx="1306743" cy="277114"/>
          </a:xfrm>
        </p:grpSpPr>
        <p:grpSp>
          <p:nvGrpSpPr>
            <p:cNvPr id="763" name="Group 762"/>
            <p:cNvGrpSpPr/>
            <p:nvPr/>
          </p:nvGrpSpPr>
          <p:grpSpPr>
            <a:xfrm>
              <a:off x="4387586" y="5582348"/>
              <a:ext cx="602070" cy="223776"/>
              <a:chOff x="621719" y="4712770"/>
              <a:chExt cx="1904166" cy="707737"/>
            </a:xfrm>
          </p:grpSpPr>
          <p:sp>
            <p:nvSpPr>
              <p:cNvPr id="784" name="Can 783"/>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85" name="Can 784"/>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86" name="Can 785"/>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64" name="Group 763"/>
            <p:cNvGrpSpPr/>
            <p:nvPr/>
          </p:nvGrpSpPr>
          <p:grpSpPr>
            <a:xfrm>
              <a:off x="4353433" y="5611941"/>
              <a:ext cx="602070" cy="223776"/>
              <a:chOff x="621719" y="4712770"/>
              <a:chExt cx="1904166" cy="707737"/>
            </a:xfrm>
          </p:grpSpPr>
          <p:sp>
            <p:nvSpPr>
              <p:cNvPr id="781" name="Can 780"/>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82" name="Can 781"/>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83" name="Can 782"/>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65" name="Group 764"/>
            <p:cNvGrpSpPr/>
            <p:nvPr/>
          </p:nvGrpSpPr>
          <p:grpSpPr>
            <a:xfrm>
              <a:off x="4313237" y="5635686"/>
              <a:ext cx="602070" cy="223776"/>
              <a:chOff x="621719" y="4712770"/>
              <a:chExt cx="1904166" cy="707737"/>
            </a:xfrm>
          </p:grpSpPr>
          <p:sp>
            <p:nvSpPr>
              <p:cNvPr id="778" name="Can 777"/>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9" name="Can 778"/>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80" name="Can 779"/>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66" name="Group 765"/>
            <p:cNvGrpSpPr/>
            <p:nvPr/>
          </p:nvGrpSpPr>
          <p:grpSpPr>
            <a:xfrm>
              <a:off x="5017910" y="5582348"/>
              <a:ext cx="602070" cy="223776"/>
              <a:chOff x="621719" y="4712770"/>
              <a:chExt cx="1904166" cy="707737"/>
            </a:xfrm>
          </p:grpSpPr>
          <p:sp>
            <p:nvSpPr>
              <p:cNvPr id="775" name="Can 774"/>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6" name="Can 775"/>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7" name="Can 776"/>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67" name="Group 766"/>
            <p:cNvGrpSpPr/>
            <p:nvPr/>
          </p:nvGrpSpPr>
          <p:grpSpPr>
            <a:xfrm>
              <a:off x="4983757" y="5611941"/>
              <a:ext cx="602070" cy="223776"/>
              <a:chOff x="621719" y="4712770"/>
              <a:chExt cx="1904166" cy="707737"/>
            </a:xfrm>
          </p:grpSpPr>
          <p:sp>
            <p:nvSpPr>
              <p:cNvPr id="772" name="Can 771"/>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3" name="Can 772"/>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4" name="Can 773"/>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nvGrpSpPr>
            <p:cNvPr id="768" name="Group 767"/>
            <p:cNvGrpSpPr/>
            <p:nvPr/>
          </p:nvGrpSpPr>
          <p:grpSpPr>
            <a:xfrm>
              <a:off x="4943561" y="5635686"/>
              <a:ext cx="602070" cy="223776"/>
              <a:chOff x="621719" y="4712770"/>
              <a:chExt cx="1904166" cy="707737"/>
            </a:xfrm>
          </p:grpSpPr>
          <p:sp>
            <p:nvSpPr>
              <p:cNvPr id="769" name="Can 768"/>
              <p:cNvSpPr/>
              <p:nvPr/>
            </p:nvSpPr>
            <p:spPr>
              <a:xfrm>
                <a:off x="1951037"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0" name="Can 769"/>
              <p:cNvSpPr/>
              <p:nvPr/>
            </p:nvSpPr>
            <p:spPr>
              <a:xfrm>
                <a:off x="621719"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sp>
            <p:nvSpPr>
              <p:cNvPr id="771" name="Can 770"/>
              <p:cNvSpPr/>
              <p:nvPr/>
            </p:nvSpPr>
            <p:spPr>
              <a:xfrm>
                <a:off x="1286378" y="4712770"/>
                <a:ext cx="574848" cy="707737"/>
              </a:xfrm>
              <a:prstGeom prst="can">
                <a:avLst/>
              </a:prstGeom>
              <a:solidFill>
                <a:schemeClr val="accent1">
                  <a:lumMod val="20000"/>
                  <a:lumOff val="8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p>
            </p:txBody>
          </p:sp>
        </p:grpSp>
      </p:grpSp>
    </p:spTree>
    <p:extLst>
      <p:ext uri="{BB962C8B-B14F-4D97-AF65-F5344CB8AC3E}">
        <p14:creationId xmlns:p14="http://schemas.microsoft.com/office/powerpoint/2010/main" val="226113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33"/>
                                        </p:tgtEl>
                                        <p:attrNameLst>
                                          <p:attrName>style.visibility</p:attrName>
                                        </p:attrNameLst>
                                      </p:cBhvr>
                                      <p:to>
                                        <p:strVal val="visible"/>
                                      </p:to>
                                    </p:set>
                                    <p:animEffect transition="in" filter="fade">
                                      <p:cBhvr>
                                        <p:cTn id="12" dur="500"/>
                                        <p:tgtEl>
                                          <p:spTgt spid="133"/>
                                        </p:tgtEl>
                                      </p:cBhvr>
                                    </p:animEffect>
                                    <p:anim calcmode="lin" valueType="num">
                                      <p:cBhvr>
                                        <p:cTn id="13" dur="500" fill="hold"/>
                                        <p:tgtEl>
                                          <p:spTgt spid="133"/>
                                        </p:tgtEl>
                                        <p:attrNameLst>
                                          <p:attrName>ppt_x</p:attrName>
                                        </p:attrNameLst>
                                      </p:cBhvr>
                                      <p:tavLst>
                                        <p:tav tm="0">
                                          <p:val>
                                            <p:strVal val="#ppt_x"/>
                                          </p:val>
                                        </p:tav>
                                        <p:tav tm="100000">
                                          <p:val>
                                            <p:strVal val="#ppt_x"/>
                                          </p:val>
                                        </p:tav>
                                      </p:tavLst>
                                    </p:anim>
                                    <p:anim calcmode="lin" valueType="num">
                                      <p:cBhvr>
                                        <p:cTn id="14" dur="500" fill="hold"/>
                                        <p:tgtEl>
                                          <p:spTgt spid="13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8"/>
                                        </p:tgtEl>
                                        <p:attrNameLst>
                                          <p:attrName>style.visibility</p:attrName>
                                        </p:attrNameLst>
                                      </p:cBhvr>
                                      <p:to>
                                        <p:strVal val="visible"/>
                                      </p:to>
                                    </p:set>
                                    <p:animEffect transition="in" filter="fade">
                                      <p:cBhvr>
                                        <p:cTn id="17" dur="500"/>
                                        <p:tgtEl>
                                          <p:spTgt spid="208"/>
                                        </p:tgtEl>
                                      </p:cBhvr>
                                    </p:animEffect>
                                    <p:anim calcmode="lin" valueType="num">
                                      <p:cBhvr>
                                        <p:cTn id="18" dur="500" fill="hold"/>
                                        <p:tgtEl>
                                          <p:spTgt spid="208"/>
                                        </p:tgtEl>
                                        <p:attrNameLst>
                                          <p:attrName>ppt_x</p:attrName>
                                        </p:attrNameLst>
                                      </p:cBhvr>
                                      <p:tavLst>
                                        <p:tav tm="0">
                                          <p:val>
                                            <p:strVal val="#ppt_x"/>
                                          </p:val>
                                        </p:tav>
                                        <p:tav tm="100000">
                                          <p:val>
                                            <p:strVal val="#ppt_x"/>
                                          </p:val>
                                        </p:tav>
                                      </p:tavLst>
                                    </p:anim>
                                    <p:anim calcmode="lin" valueType="num">
                                      <p:cBhvr>
                                        <p:cTn id="19" dur="500" fill="hold"/>
                                        <p:tgtEl>
                                          <p:spTgt spid="20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09"/>
                                        </p:tgtEl>
                                        <p:attrNameLst>
                                          <p:attrName>style.visibility</p:attrName>
                                        </p:attrNameLst>
                                      </p:cBhvr>
                                      <p:to>
                                        <p:strVal val="visible"/>
                                      </p:to>
                                    </p:set>
                                    <p:animEffect transition="in" filter="fade">
                                      <p:cBhvr>
                                        <p:cTn id="22" dur="500"/>
                                        <p:tgtEl>
                                          <p:spTgt spid="409"/>
                                        </p:tgtEl>
                                      </p:cBhvr>
                                    </p:animEffect>
                                    <p:anim calcmode="lin" valueType="num">
                                      <p:cBhvr>
                                        <p:cTn id="23" dur="500" fill="hold"/>
                                        <p:tgtEl>
                                          <p:spTgt spid="409"/>
                                        </p:tgtEl>
                                        <p:attrNameLst>
                                          <p:attrName>ppt_x</p:attrName>
                                        </p:attrNameLst>
                                      </p:cBhvr>
                                      <p:tavLst>
                                        <p:tav tm="0">
                                          <p:val>
                                            <p:strVal val="#ppt_x"/>
                                          </p:val>
                                        </p:tav>
                                        <p:tav tm="100000">
                                          <p:val>
                                            <p:strVal val="#ppt_x"/>
                                          </p:val>
                                        </p:tav>
                                      </p:tavLst>
                                    </p:anim>
                                    <p:anim calcmode="lin" valueType="num">
                                      <p:cBhvr>
                                        <p:cTn id="24" dur="500" fill="hold"/>
                                        <p:tgtEl>
                                          <p:spTgt spid="409"/>
                                        </p:tgtEl>
                                        <p:attrNameLst>
                                          <p:attrName>ppt_y</p:attrName>
                                        </p:attrNameLst>
                                      </p:cBhvr>
                                      <p:tavLst>
                                        <p:tav tm="0">
                                          <p:val>
                                            <p:strVal val="#ppt_y+.1"/>
                                          </p:val>
                                        </p:tav>
                                        <p:tav tm="100000">
                                          <p:val>
                                            <p:strVal val="#ppt_y"/>
                                          </p:val>
                                        </p:tav>
                                      </p:tavLst>
                                    </p:anim>
                                  </p:childTnLst>
                                </p:cTn>
                              </p:par>
                            </p:childTnLst>
                          </p:cTn>
                        </p:par>
                        <p:par>
                          <p:cTn id="25" fill="hold">
                            <p:stCondLst>
                              <p:cond delay="500"/>
                            </p:stCondLst>
                            <p:childTnLst>
                              <p:par>
                                <p:cTn id="26" presetID="42" presetClass="entr" presetSubtype="0" fill="hold" nodeType="afterEffect">
                                  <p:stCondLst>
                                    <p:cond delay="0"/>
                                  </p:stCondLst>
                                  <p:childTnLst>
                                    <p:set>
                                      <p:cBhvr>
                                        <p:cTn id="27" dur="1" fill="hold">
                                          <p:stCondLst>
                                            <p:cond delay="0"/>
                                          </p:stCondLst>
                                        </p:cTn>
                                        <p:tgtEl>
                                          <p:spTgt spid="158"/>
                                        </p:tgtEl>
                                        <p:attrNameLst>
                                          <p:attrName>style.visibility</p:attrName>
                                        </p:attrNameLst>
                                      </p:cBhvr>
                                      <p:to>
                                        <p:strVal val="visible"/>
                                      </p:to>
                                    </p:set>
                                    <p:animEffect transition="in" filter="fade">
                                      <p:cBhvr>
                                        <p:cTn id="28" dur="500"/>
                                        <p:tgtEl>
                                          <p:spTgt spid="158"/>
                                        </p:tgtEl>
                                      </p:cBhvr>
                                    </p:animEffect>
                                    <p:anim calcmode="lin" valueType="num">
                                      <p:cBhvr>
                                        <p:cTn id="29" dur="500" fill="hold"/>
                                        <p:tgtEl>
                                          <p:spTgt spid="158"/>
                                        </p:tgtEl>
                                        <p:attrNameLst>
                                          <p:attrName>ppt_x</p:attrName>
                                        </p:attrNameLst>
                                      </p:cBhvr>
                                      <p:tavLst>
                                        <p:tav tm="0">
                                          <p:val>
                                            <p:strVal val="#ppt_x"/>
                                          </p:val>
                                        </p:tav>
                                        <p:tav tm="100000">
                                          <p:val>
                                            <p:strVal val="#ppt_x"/>
                                          </p:val>
                                        </p:tav>
                                      </p:tavLst>
                                    </p:anim>
                                    <p:anim calcmode="lin" valueType="num">
                                      <p:cBhvr>
                                        <p:cTn id="30" dur="500" fill="hold"/>
                                        <p:tgtEl>
                                          <p:spTgt spid="158"/>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233"/>
                                        </p:tgtEl>
                                        <p:attrNameLst>
                                          <p:attrName>style.visibility</p:attrName>
                                        </p:attrNameLst>
                                      </p:cBhvr>
                                      <p:to>
                                        <p:strVal val="visible"/>
                                      </p:to>
                                    </p:set>
                                    <p:animEffect transition="in" filter="fade">
                                      <p:cBhvr>
                                        <p:cTn id="33" dur="500"/>
                                        <p:tgtEl>
                                          <p:spTgt spid="233"/>
                                        </p:tgtEl>
                                      </p:cBhvr>
                                    </p:animEffect>
                                    <p:anim calcmode="lin" valueType="num">
                                      <p:cBhvr>
                                        <p:cTn id="34" dur="500" fill="hold"/>
                                        <p:tgtEl>
                                          <p:spTgt spid="233"/>
                                        </p:tgtEl>
                                        <p:attrNameLst>
                                          <p:attrName>ppt_x</p:attrName>
                                        </p:attrNameLst>
                                      </p:cBhvr>
                                      <p:tavLst>
                                        <p:tav tm="0">
                                          <p:val>
                                            <p:strVal val="#ppt_x"/>
                                          </p:val>
                                        </p:tav>
                                        <p:tav tm="100000">
                                          <p:val>
                                            <p:strVal val="#ppt_x"/>
                                          </p:val>
                                        </p:tav>
                                      </p:tavLst>
                                    </p:anim>
                                    <p:anim calcmode="lin" valueType="num">
                                      <p:cBhvr>
                                        <p:cTn id="35" dur="500" fill="hold"/>
                                        <p:tgtEl>
                                          <p:spTgt spid="233"/>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434"/>
                                        </p:tgtEl>
                                        <p:attrNameLst>
                                          <p:attrName>style.visibility</p:attrName>
                                        </p:attrNameLst>
                                      </p:cBhvr>
                                      <p:to>
                                        <p:strVal val="visible"/>
                                      </p:to>
                                    </p:set>
                                    <p:animEffect transition="in" filter="fade">
                                      <p:cBhvr>
                                        <p:cTn id="38" dur="500"/>
                                        <p:tgtEl>
                                          <p:spTgt spid="434"/>
                                        </p:tgtEl>
                                      </p:cBhvr>
                                    </p:animEffect>
                                    <p:anim calcmode="lin" valueType="num">
                                      <p:cBhvr>
                                        <p:cTn id="39" dur="500" fill="hold"/>
                                        <p:tgtEl>
                                          <p:spTgt spid="434"/>
                                        </p:tgtEl>
                                        <p:attrNameLst>
                                          <p:attrName>ppt_x</p:attrName>
                                        </p:attrNameLst>
                                      </p:cBhvr>
                                      <p:tavLst>
                                        <p:tav tm="0">
                                          <p:val>
                                            <p:strVal val="#ppt_x"/>
                                          </p:val>
                                        </p:tav>
                                        <p:tav tm="100000">
                                          <p:val>
                                            <p:strVal val="#ppt_x"/>
                                          </p:val>
                                        </p:tav>
                                      </p:tavLst>
                                    </p:anim>
                                    <p:anim calcmode="lin" valueType="num">
                                      <p:cBhvr>
                                        <p:cTn id="40" dur="500" fill="hold"/>
                                        <p:tgtEl>
                                          <p:spTgt spid="434"/>
                                        </p:tgtEl>
                                        <p:attrNameLst>
                                          <p:attrName>ppt_y</p:attrName>
                                        </p:attrNameLst>
                                      </p:cBhvr>
                                      <p:tavLst>
                                        <p:tav tm="0">
                                          <p:val>
                                            <p:strVal val="#ppt_y+.1"/>
                                          </p:val>
                                        </p:tav>
                                        <p:tav tm="100000">
                                          <p:val>
                                            <p:strVal val="#ppt_y"/>
                                          </p:val>
                                        </p:tav>
                                      </p:tavLst>
                                    </p:anim>
                                  </p:childTnLst>
                                </p:cTn>
                              </p:par>
                            </p:childTnLst>
                          </p:cTn>
                        </p:par>
                        <p:par>
                          <p:cTn id="41" fill="hold">
                            <p:stCondLst>
                              <p:cond delay="1000"/>
                            </p:stCondLst>
                            <p:childTnLst>
                              <p:par>
                                <p:cTn id="42" presetID="42" presetClass="entr" presetSubtype="0" fill="hold" nodeType="afterEffect">
                                  <p:stCondLst>
                                    <p:cond delay="0"/>
                                  </p:stCondLst>
                                  <p:childTnLst>
                                    <p:set>
                                      <p:cBhvr>
                                        <p:cTn id="43" dur="1" fill="hold">
                                          <p:stCondLst>
                                            <p:cond delay="0"/>
                                          </p:stCondLst>
                                        </p:cTn>
                                        <p:tgtEl>
                                          <p:spTgt spid="183"/>
                                        </p:tgtEl>
                                        <p:attrNameLst>
                                          <p:attrName>style.visibility</p:attrName>
                                        </p:attrNameLst>
                                      </p:cBhvr>
                                      <p:to>
                                        <p:strVal val="visible"/>
                                      </p:to>
                                    </p:set>
                                    <p:animEffect transition="in" filter="fade">
                                      <p:cBhvr>
                                        <p:cTn id="44" dur="500"/>
                                        <p:tgtEl>
                                          <p:spTgt spid="183"/>
                                        </p:tgtEl>
                                      </p:cBhvr>
                                    </p:animEffect>
                                    <p:anim calcmode="lin" valueType="num">
                                      <p:cBhvr>
                                        <p:cTn id="45" dur="500" fill="hold"/>
                                        <p:tgtEl>
                                          <p:spTgt spid="183"/>
                                        </p:tgtEl>
                                        <p:attrNameLst>
                                          <p:attrName>ppt_x</p:attrName>
                                        </p:attrNameLst>
                                      </p:cBhvr>
                                      <p:tavLst>
                                        <p:tav tm="0">
                                          <p:val>
                                            <p:strVal val="#ppt_x"/>
                                          </p:val>
                                        </p:tav>
                                        <p:tav tm="100000">
                                          <p:val>
                                            <p:strVal val="#ppt_x"/>
                                          </p:val>
                                        </p:tav>
                                      </p:tavLst>
                                    </p:anim>
                                    <p:anim calcmode="lin" valueType="num">
                                      <p:cBhvr>
                                        <p:cTn id="46" dur="500" fill="hold"/>
                                        <p:tgtEl>
                                          <p:spTgt spid="18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258"/>
                                        </p:tgtEl>
                                        <p:attrNameLst>
                                          <p:attrName>style.visibility</p:attrName>
                                        </p:attrNameLst>
                                      </p:cBhvr>
                                      <p:to>
                                        <p:strVal val="visible"/>
                                      </p:to>
                                    </p:set>
                                    <p:animEffect transition="in" filter="fade">
                                      <p:cBhvr>
                                        <p:cTn id="49" dur="500"/>
                                        <p:tgtEl>
                                          <p:spTgt spid="258"/>
                                        </p:tgtEl>
                                      </p:cBhvr>
                                    </p:animEffect>
                                    <p:anim calcmode="lin" valueType="num">
                                      <p:cBhvr>
                                        <p:cTn id="50" dur="500" fill="hold"/>
                                        <p:tgtEl>
                                          <p:spTgt spid="258"/>
                                        </p:tgtEl>
                                        <p:attrNameLst>
                                          <p:attrName>ppt_x</p:attrName>
                                        </p:attrNameLst>
                                      </p:cBhvr>
                                      <p:tavLst>
                                        <p:tav tm="0">
                                          <p:val>
                                            <p:strVal val="#ppt_x"/>
                                          </p:val>
                                        </p:tav>
                                        <p:tav tm="100000">
                                          <p:val>
                                            <p:strVal val="#ppt_x"/>
                                          </p:val>
                                        </p:tav>
                                      </p:tavLst>
                                    </p:anim>
                                    <p:anim calcmode="lin" valueType="num">
                                      <p:cBhvr>
                                        <p:cTn id="51" dur="500" fill="hold"/>
                                        <p:tgtEl>
                                          <p:spTgt spid="258"/>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459"/>
                                        </p:tgtEl>
                                        <p:attrNameLst>
                                          <p:attrName>style.visibility</p:attrName>
                                        </p:attrNameLst>
                                      </p:cBhvr>
                                      <p:to>
                                        <p:strVal val="visible"/>
                                      </p:to>
                                    </p:set>
                                    <p:animEffect transition="in" filter="fade">
                                      <p:cBhvr>
                                        <p:cTn id="54" dur="500"/>
                                        <p:tgtEl>
                                          <p:spTgt spid="459"/>
                                        </p:tgtEl>
                                      </p:cBhvr>
                                    </p:animEffect>
                                    <p:anim calcmode="lin" valueType="num">
                                      <p:cBhvr>
                                        <p:cTn id="55" dur="500" fill="hold"/>
                                        <p:tgtEl>
                                          <p:spTgt spid="459"/>
                                        </p:tgtEl>
                                        <p:attrNameLst>
                                          <p:attrName>ppt_x</p:attrName>
                                        </p:attrNameLst>
                                      </p:cBhvr>
                                      <p:tavLst>
                                        <p:tav tm="0">
                                          <p:val>
                                            <p:strVal val="#ppt_x"/>
                                          </p:val>
                                        </p:tav>
                                        <p:tav tm="100000">
                                          <p:val>
                                            <p:strVal val="#ppt_x"/>
                                          </p:val>
                                        </p:tav>
                                      </p:tavLst>
                                    </p:anim>
                                    <p:anim calcmode="lin" valueType="num">
                                      <p:cBhvr>
                                        <p:cTn id="56" dur="500" fill="hold"/>
                                        <p:tgtEl>
                                          <p:spTgt spid="459"/>
                                        </p:tgtEl>
                                        <p:attrNameLst>
                                          <p:attrName>ppt_y</p:attrName>
                                        </p:attrNameLst>
                                      </p:cBhvr>
                                      <p:tavLst>
                                        <p:tav tm="0">
                                          <p:val>
                                            <p:strVal val="#ppt_y+.1"/>
                                          </p:val>
                                        </p:tav>
                                        <p:tav tm="100000">
                                          <p:val>
                                            <p:strVal val="#ppt_y"/>
                                          </p:val>
                                        </p:tav>
                                      </p:tavLst>
                                    </p:anim>
                                  </p:childTnLst>
                                </p:cTn>
                              </p:par>
                            </p:childTnLst>
                          </p:cTn>
                        </p:par>
                        <p:par>
                          <p:cTn id="57" fill="hold">
                            <p:stCondLst>
                              <p:cond delay="1500"/>
                            </p:stCondLst>
                            <p:childTnLst>
                              <p:par>
                                <p:cTn id="58" presetID="42" presetClass="entr" presetSubtype="0" fill="hold" nodeType="afterEffect">
                                  <p:stCondLst>
                                    <p:cond delay="0"/>
                                  </p:stCondLst>
                                  <p:childTnLst>
                                    <p:set>
                                      <p:cBhvr>
                                        <p:cTn id="59" dur="1" fill="hold">
                                          <p:stCondLst>
                                            <p:cond delay="0"/>
                                          </p:stCondLst>
                                        </p:cTn>
                                        <p:tgtEl>
                                          <p:spTgt spid="283"/>
                                        </p:tgtEl>
                                        <p:attrNameLst>
                                          <p:attrName>style.visibility</p:attrName>
                                        </p:attrNameLst>
                                      </p:cBhvr>
                                      <p:to>
                                        <p:strVal val="visible"/>
                                      </p:to>
                                    </p:set>
                                    <p:animEffect transition="in" filter="fade">
                                      <p:cBhvr>
                                        <p:cTn id="60" dur="500"/>
                                        <p:tgtEl>
                                          <p:spTgt spid="283"/>
                                        </p:tgtEl>
                                      </p:cBhvr>
                                    </p:animEffect>
                                    <p:anim calcmode="lin" valueType="num">
                                      <p:cBhvr>
                                        <p:cTn id="61" dur="500" fill="hold"/>
                                        <p:tgtEl>
                                          <p:spTgt spid="283"/>
                                        </p:tgtEl>
                                        <p:attrNameLst>
                                          <p:attrName>ppt_x</p:attrName>
                                        </p:attrNameLst>
                                      </p:cBhvr>
                                      <p:tavLst>
                                        <p:tav tm="0">
                                          <p:val>
                                            <p:strVal val="#ppt_x"/>
                                          </p:val>
                                        </p:tav>
                                        <p:tav tm="100000">
                                          <p:val>
                                            <p:strVal val="#ppt_x"/>
                                          </p:val>
                                        </p:tav>
                                      </p:tavLst>
                                    </p:anim>
                                    <p:anim calcmode="lin" valueType="num">
                                      <p:cBhvr>
                                        <p:cTn id="62" dur="500" fill="hold"/>
                                        <p:tgtEl>
                                          <p:spTgt spid="283"/>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484"/>
                                        </p:tgtEl>
                                        <p:attrNameLst>
                                          <p:attrName>style.visibility</p:attrName>
                                        </p:attrNameLst>
                                      </p:cBhvr>
                                      <p:to>
                                        <p:strVal val="visible"/>
                                      </p:to>
                                    </p:set>
                                    <p:animEffect transition="in" filter="fade">
                                      <p:cBhvr>
                                        <p:cTn id="65" dur="500"/>
                                        <p:tgtEl>
                                          <p:spTgt spid="484"/>
                                        </p:tgtEl>
                                      </p:cBhvr>
                                    </p:animEffect>
                                    <p:anim calcmode="lin" valueType="num">
                                      <p:cBhvr>
                                        <p:cTn id="66" dur="500" fill="hold"/>
                                        <p:tgtEl>
                                          <p:spTgt spid="484"/>
                                        </p:tgtEl>
                                        <p:attrNameLst>
                                          <p:attrName>ppt_x</p:attrName>
                                        </p:attrNameLst>
                                      </p:cBhvr>
                                      <p:tavLst>
                                        <p:tav tm="0">
                                          <p:val>
                                            <p:strVal val="#ppt_x"/>
                                          </p:val>
                                        </p:tav>
                                        <p:tav tm="100000">
                                          <p:val>
                                            <p:strVal val="#ppt_x"/>
                                          </p:val>
                                        </p:tav>
                                      </p:tavLst>
                                    </p:anim>
                                    <p:anim calcmode="lin" valueType="num">
                                      <p:cBhvr>
                                        <p:cTn id="67" dur="500" fill="hold"/>
                                        <p:tgtEl>
                                          <p:spTgt spid="484"/>
                                        </p:tgtEl>
                                        <p:attrNameLst>
                                          <p:attrName>ppt_y</p:attrName>
                                        </p:attrNameLst>
                                      </p:cBhvr>
                                      <p:tavLst>
                                        <p:tav tm="0">
                                          <p:val>
                                            <p:strVal val="#ppt_y+.1"/>
                                          </p:val>
                                        </p:tav>
                                        <p:tav tm="100000">
                                          <p:val>
                                            <p:strVal val="#ppt_y"/>
                                          </p:val>
                                        </p:tav>
                                      </p:tavLst>
                                    </p:anim>
                                  </p:childTnLst>
                                </p:cTn>
                              </p:par>
                            </p:childTnLst>
                          </p:cTn>
                        </p:par>
                        <p:par>
                          <p:cTn id="68" fill="hold">
                            <p:stCondLst>
                              <p:cond delay="2000"/>
                            </p:stCondLst>
                            <p:childTnLst>
                              <p:par>
                                <p:cTn id="69" presetID="42" presetClass="entr" presetSubtype="0" fill="hold" nodeType="afterEffect">
                                  <p:stCondLst>
                                    <p:cond delay="0"/>
                                  </p:stCondLst>
                                  <p:childTnLst>
                                    <p:set>
                                      <p:cBhvr>
                                        <p:cTn id="70" dur="1" fill="hold">
                                          <p:stCondLst>
                                            <p:cond delay="0"/>
                                          </p:stCondLst>
                                        </p:cTn>
                                        <p:tgtEl>
                                          <p:spTgt spid="308"/>
                                        </p:tgtEl>
                                        <p:attrNameLst>
                                          <p:attrName>style.visibility</p:attrName>
                                        </p:attrNameLst>
                                      </p:cBhvr>
                                      <p:to>
                                        <p:strVal val="visible"/>
                                      </p:to>
                                    </p:set>
                                    <p:animEffect transition="in" filter="fade">
                                      <p:cBhvr>
                                        <p:cTn id="71" dur="500"/>
                                        <p:tgtEl>
                                          <p:spTgt spid="308"/>
                                        </p:tgtEl>
                                      </p:cBhvr>
                                    </p:animEffect>
                                    <p:anim calcmode="lin" valueType="num">
                                      <p:cBhvr>
                                        <p:cTn id="72" dur="500" fill="hold"/>
                                        <p:tgtEl>
                                          <p:spTgt spid="308"/>
                                        </p:tgtEl>
                                        <p:attrNameLst>
                                          <p:attrName>ppt_x</p:attrName>
                                        </p:attrNameLst>
                                      </p:cBhvr>
                                      <p:tavLst>
                                        <p:tav tm="0">
                                          <p:val>
                                            <p:strVal val="#ppt_x"/>
                                          </p:val>
                                        </p:tav>
                                        <p:tav tm="100000">
                                          <p:val>
                                            <p:strVal val="#ppt_x"/>
                                          </p:val>
                                        </p:tav>
                                      </p:tavLst>
                                    </p:anim>
                                    <p:anim calcmode="lin" valueType="num">
                                      <p:cBhvr>
                                        <p:cTn id="73" dur="500" fill="hold"/>
                                        <p:tgtEl>
                                          <p:spTgt spid="308"/>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509"/>
                                        </p:tgtEl>
                                        <p:attrNameLst>
                                          <p:attrName>style.visibility</p:attrName>
                                        </p:attrNameLst>
                                      </p:cBhvr>
                                      <p:to>
                                        <p:strVal val="visible"/>
                                      </p:to>
                                    </p:set>
                                    <p:animEffect transition="in" filter="fade">
                                      <p:cBhvr>
                                        <p:cTn id="76" dur="500"/>
                                        <p:tgtEl>
                                          <p:spTgt spid="509"/>
                                        </p:tgtEl>
                                      </p:cBhvr>
                                    </p:animEffect>
                                    <p:anim calcmode="lin" valueType="num">
                                      <p:cBhvr>
                                        <p:cTn id="77" dur="500" fill="hold"/>
                                        <p:tgtEl>
                                          <p:spTgt spid="509"/>
                                        </p:tgtEl>
                                        <p:attrNameLst>
                                          <p:attrName>ppt_x</p:attrName>
                                        </p:attrNameLst>
                                      </p:cBhvr>
                                      <p:tavLst>
                                        <p:tav tm="0">
                                          <p:val>
                                            <p:strVal val="#ppt_x"/>
                                          </p:val>
                                        </p:tav>
                                        <p:tav tm="100000">
                                          <p:val>
                                            <p:strVal val="#ppt_x"/>
                                          </p:val>
                                        </p:tav>
                                      </p:tavLst>
                                    </p:anim>
                                    <p:anim calcmode="lin" valueType="num">
                                      <p:cBhvr>
                                        <p:cTn id="78" dur="500" fill="hold"/>
                                        <p:tgtEl>
                                          <p:spTgt spid="509"/>
                                        </p:tgtEl>
                                        <p:attrNameLst>
                                          <p:attrName>ppt_y</p:attrName>
                                        </p:attrNameLst>
                                      </p:cBhvr>
                                      <p:tavLst>
                                        <p:tav tm="0">
                                          <p:val>
                                            <p:strVal val="#ppt_y+.1"/>
                                          </p:val>
                                        </p:tav>
                                        <p:tav tm="100000">
                                          <p:val>
                                            <p:strVal val="#ppt_y"/>
                                          </p:val>
                                        </p:tav>
                                      </p:tavLst>
                                    </p:anim>
                                  </p:childTnLst>
                                </p:cTn>
                              </p:par>
                            </p:childTnLst>
                          </p:cTn>
                        </p:par>
                        <p:par>
                          <p:cTn id="79" fill="hold">
                            <p:stCondLst>
                              <p:cond delay="2500"/>
                            </p:stCondLst>
                            <p:childTnLst>
                              <p:par>
                                <p:cTn id="80" presetID="42" presetClass="entr" presetSubtype="0" fill="hold" nodeType="afterEffect">
                                  <p:stCondLst>
                                    <p:cond delay="0"/>
                                  </p:stCondLst>
                                  <p:childTnLst>
                                    <p:set>
                                      <p:cBhvr>
                                        <p:cTn id="81" dur="1" fill="hold">
                                          <p:stCondLst>
                                            <p:cond delay="0"/>
                                          </p:stCondLst>
                                        </p:cTn>
                                        <p:tgtEl>
                                          <p:spTgt spid="333"/>
                                        </p:tgtEl>
                                        <p:attrNameLst>
                                          <p:attrName>style.visibility</p:attrName>
                                        </p:attrNameLst>
                                      </p:cBhvr>
                                      <p:to>
                                        <p:strVal val="visible"/>
                                      </p:to>
                                    </p:set>
                                    <p:animEffect transition="in" filter="fade">
                                      <p:cBhvr>
                                        <p:cTn id="82" dur="500"/>
                                        <p:tgtEl>
                                          <p:spTgt spid="333"/>
                                        </p:tgtEl>
                                      </p:cBhvr>
                                    </p:animEffect>
                                    <p:anim calcmode="lin" valueType="num">
                                      <p:cBhvr>
                                        <p:cTn id="83" dur="500" fill="hold"/>
                                        <p:tgtEl>
                                          <p:spTgt spid="333"/>
                                        </p:tgtEl>
                                        <p:attrNameLst>
                                          <p:attrName>ppt_x</p:attrName>
                                        </p:attrNameLst>
                                      </p:cBhvr>
                                      <p:tavLst>
                                        <p:tav tm="0">
                                          <p:val>
                                            <p:strVal val="#ppt_x"/>
                                          </p:val>
                                        </p:tav>
                                        <p:tav tm="100000">
                                          <p:val>
                                            <p:strVal val="#ppt_x"/>
                                          </p:val>
                                        </p:tav>
                                      </p:tavLst>
                                    </p:anim>
                                    <p:anim calcmode="lin" valueType="num">
                                      <p:cBhvr>
                                        <p:cTn id="84" dur="500" fill="hold"/>
                                        <p:tgtEl>
                                          <p:spTgt spid="333"/>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534"/>
                                        </p:tgtEl>
                                        <p:attrNameLst>
                                          <p:attrName>style.visibility</p:attrName>
                                        </p:attrNameLst>
                                      </p:cBhvr>
                                      <p:to>
                                        <p:strVal val="visible"/>
                                      </p:to>
                                    </p:set>
                                    <p:animEffect transition="in" filter="fade">
                                      <p:cBhvr>
                                        <p:cTn id="87" dur="500"/>
                                        <p:tgtEl>
                                          <p:spTgt spid="534"/>
                                        </p:tgtEl>
                                      </p:cBhvr>
                                    </p:animEffect>
                                    <p:anim calcmode="lin" valueType="num">
                                      <p:cBhvr>
                                        <p:cTn id="88" dur="500" fill="hold"/>
                                        <p:tgtEl>
                                          <p:spTgt spid="534"/>
                                        </p:tgtEl>
                                        <p:attrNameLst>
                                          <p:attrName>ppt_x</p:attrName>
                                        </p:attrNameLst>
                                      </p:cBhvr>
                                      <p:tavLst>
                                        <p:tav tm="0">
                                          <p:val>
                                            <p:strVal val="#ppt_x"/>
                                          </p:val>
                                        </p:tav>
                                        <p:tav tm="100000">
                                          <p:val>
                                            <p:strVal val="#ppt_x"/>
                                          </p:val>
                                        </p:tav>
                                      </p:tavLst>
                                    </p:anim>
                                    <p:anim calcmode="lin" valueType="num">
                                      <p:cBhvr>
                                        <p:cTn id="89" dur="500" fill="hold"/>
                                        <p:tgtEl>
                                          <p:spTgt spid="534"/>
                                        </p:tgtEl>
                                        <p:attrNameLst>
                                          <p:attrName>ppt_y</p:attrName>
                                        </p:attrNameLst>
                                      </p:cBhvr>
                                      <p:tavLst>
                                        <p:tav tm="0">
                                          <p:val>
                                            <p:strVal val="#ppt_y+.1"/>
                                          </p:val>
                                        </p:tav>
                                        <p:tav tm="100000">
                                          <p:val>
                                            <p:strVal val="#ppt_y"/>
                                          </p:val>
                                        </p:tav>
                                      </p:tavLst>
                                    </p:anim>
                                  </p:childTnLst>
                                </p:cTn>
                              </p:par>
                            </p:childTnLst>
                          </p:cTn>
                        </p:par>
                        <p:par>
                          <p:cTn id="90" fill="hold">
                            <p:stCondLst>
                              <p:cond delay="3000"/>
                            </p:stCondLst>
                            <p:childTnLst>
                              <p:par>
                                <p:cTn id="91" presetID="42" presetClass="entr" presetSubtype="0" fill="hold" nodeType="afterEffect">
                                  <p:stCondLst>
                                    <p:cond delay="0"/>
                                  </p:stCondLst>
                                  <p:childTnLst>
                                    <p:set>
                                      <p:cBhvr>
                                        <p:cTn id="92" dur="1" fill="hold">
                                          <p:stCondLst>
                                            <p:cond delay="0"/>
                                          </p:stCondLst>
                                        </p:cTn>
                                        <p:tgtEl>
                                          <p:spTgt spid="358"/>
                                        </p:tgtEl>
                                        <p:attrNameLst>
                                          <p:attrName>style.visibility</p:attrName>
                                        </p:attrNameLst>
                                      </p:cBhvr>
                                      <p:to>
                                        <p:strVal val="visible"/>
                                      </p:to>
                                    </p:set>
                                    <p:animEffect transition="in" filter="fade">
                                      <p:cBhvr>
                                        <p:cTn id="93" dur="450"/>
                                        <p:tgtEl>
                                          <p:spTgt spid="358"/>
                                        </p:tgtEl>
                                      </p:cBhvr>
                                    </p:animEffect>
                                    <p:anim calcmode="lin" valueType="num">
                                      <p:cBhvr>
                                        <p:cTn id="94" dur="450" fill="hold"/>
                                        <p:tgtEl>
                                          <p:spTgt spid="358"/>
                                        </p:tgtEl>
                                        <p:attrNameLst>
                                          <p:attrName>ppt_x</p:attrName>
                                        </p:attrNameLst>
                                      </p:cBhvr>
                                      <p:tavLst>
                                        <p:tav tm="0">
                                          <p:val>
                                            <p:strVal val="#ppt_x"/>
                                          </p:val>
                                        </p:tav>
                                        <p:tav tm="100000">
                                          <p:val>
                                            <p:strVal val="#ppt_x"/>
                                          </p:val>
                                        </p:tav>
                                      </p:tavLst>
                                    </p:anim>
                                    <p:anim calcmode="lin" valueType="num">
                                      <p:cBhvr>
                                        <p:cTn id="95" dur="450" fill="hold"/>
                                        <p:tgtEl>
                                          <p:spTgt spid="358"/>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559"/>
                                        </p:tgtEl>
                                        <p:attrNameLst>
                                          <p:attrName>style.visibility</p:attrName>
                                        </p:attrNameLst>
                                      </p:cBhvr>
                                      <p:to>
                                        <p:strVal val="visible"/>
                                      </p:to>
                                    </p:set>
                                    <p:animEffect transition="in" filter="fade">
                                      <p:cBhvr>
                                        <p:cTn id="98" dur="450"/>
                                        <p:tgtEl>
                                          <p:spTgt spid="559"/>
                                        </p:tgtEl>
                                      </p:cBhvr>
                                    </p:animEffect>
                                    <p:anim calcmode="lin" valueType="num">
                                      <p:cBhvr>
                                        <p:cTn id="99" dur="450" fill="hold"/>
                                        <p:tgtEl>
                                          <p:spTgt spid="559"/>
                                        </p:tgtEl>
                                        <p:attrNameLst>
                                          <p:attrName>ppt_x</p:attrName>
                                        </p:attrNameLst>
                                      </p:cBhvr>
                                      <p:tavLst>
                                        <p:tav tm="0">
                                          <p:val>
                                            <p:strVal val="#ppt_x"/>
                                          </p:val>
                                        </p:tav>
                                        <p:tav tm="100000">
                                          <p:val>
                                            <p:strVal val="#ppt_x"/>
                                          </p:val>
                                        </p:tav>
                                      </p:tavLst>
                                    </p:anim>
                                    <p:anim calcmode="lin" valueType="num">
                                      <p:cBhvr>
                                        <p:cTn id="100" dur="450" fill="hold"/>
                                        <p:tgtEl>
                                          <p:spTgt spid="559"/>
                                        </p:tgtEl>
                                        <p:attrNameLst>
                                          <p:attrName>ppt_y</p:attrName>
                                        </p:attrNameLst>
                                      </p:cBhvr>
                                      <p:tavLst>
                                        <p:tav tm="0">
                                          <p:val>
                                            <p:strVal val="#ppt_y+.1"/>
                                          </p:val>
                                        </p:tav>
                                        <p:tav tm="100000">
                                          <p:val>
                                            <p:strVal val="#ppt_y"/>
                                          </p:val>
                                        </p:tav>
                                      </p:tavLst>
                                    </p:anim>
                                  </p:childTnLst>
                                </p:cTn>
                              </p:par>
                            </p:childTnLst>
                          </p:cTn>
                        </p:par>
                        <p:par>
                          <p:cTn id="101" fill="hold">
                            <p:stCondLst>
                              <p:cond delay="3450"/>
                            </p:stCondLst>
                            <p:childTnLst>
                              <p:par>
                                <p:cTn id="102" presetID="42" presetClass="entr" presetSubtype="0" fill="hold" nodeType="afterEffect">
                                  <p:stCondLst>
                                    <p:cond delay="0"/>
                                  </p:stCondLst>
                                  <p:childTnLst>
                                    <p:set>
                                      <p:cBhvr>
                                        <p:cTn id="103" dur="1" fill="hold">
                                          <p:stCondLst>
                                            <p:cond delay="0"/>
                                          </p:stCondLst>
                                        </p:cTn>
                                        <p:tgtEl>
                                          <p:spTgt spid="383"/>
                                        </p:tgtEl>
                                        <p:attrNameLst>
                                          <p:attrName>style.visibility</p:attrName>
                                        </p:attrNameLst>
                                      </p:cBhvr>
                                      <p:to>
                                        <p:strVal val="visible"/>
                                      </p:to>
                                    </p:set>
                                    <p:animEffect transition="in" filter="fade">
                                      <p:cBhvr>
                                        <p:cTn id="104" dur="400"/>
                                        <p:tgtEl>
                                          <p:spTgt spid="383"/>
                                        </p:tgtEl>
                                      </p:cBhvr>
                                    </p:animEffect>
                                    <p:anim calcmode="lin" valueType="num">
                                      <p:cBhvr>
                                        <p:cTn id="105" dur="400" fill="hold"/>
                                        <p:tgtEl>
                                          <p:spTgt spid="383"/>
                                        </p:tgtEl>
                                        <p:attrNameLst>
                                          <p:attrName>ppt_x</p:attrName>
                                        </p:attrNameLst>
                                      </p:cBhvr>
                                      <p:tavLst>
                                        <p:tav tm="0">
                                          <p:val>
                                            <p:strVal val="#ppt_x"/>
                                          </p:val>
                                        </p:tav>
                                        <p:tav tm="100000">
                                          <p:val>
                                            <p:strVal val="#ppt_x"/>
                                          </p:val>
                                        </p:tav>
                                      </p:tavLst>
                                    </p:anim>
                                    <p:anim calcmode="lin" valueType="num">
                                      <p:cBhvr>
                                        <p:cTn id="106" dur="400" fill="hold"/>
                                        <p:tgtEl>
                                          <p:spTgt spid="383"/>
                                        </p:tgtEl>
                                        <p:attrNameLst>
                                          <p:attrName>ppt_y</p:attrName>
                                        </p:attrNameLst>
                                      </p:cBhvr>
                                      <p:tavLst>
                                        <p:tav tm="0">
                                          <p:val>
                                            <p:strVal val="#ppt_y+.1"/>
                                          </p:val>
                                        </p:tav>
                                        <p:tav tm="100000">
                                          <p:val>
                                            <p:strVal val="#ppt_y"/>
                                          </p:val>
                                        </p:tav>
                                      </p:tavLst>
                                    </p:anim>
                                  </p:childTnLst>
                                </p:cTn>
                              </p:par>
                              <p:par>
                                <p:cTn id="107" presetID="42" presetClass="entr" presetSubtype="0" fill="hold" nodeType="withEffect">
                                  <p:stCondLst>
                                    <p:cond delay="0"/>
                                  </p:stCondLst>
                                  <p:childTnLst>
                                    <p:set>
                                      <p:cBhvr>
                                        <p:cTn id="108" dur="1" fill="hold">
                                          <p:stCondLst>
                                            <p:cond delay="0"/>
                                          </p:stCondLst>
                                        </p:cTn>
                                        <p:tgtEl>
                                          <p:spTgt spid="584"/>
                                        </p:tgtEl>
                                        <p:attrNameLst>
                                          <p:attrName>style.visibility</p:attrName>
                                        </p:attrNameLst>
                                      </p:cBhvr>
                                      <p:to>
                                        <p:strVal val="visible"/>
                                      </p:to>
                                    </p:set>
                                    <p:animEffect transition="in" filter="fade">
                                      <p:cBhvr>
                                        <p:cTn id="109" dur="400"/>
                                        <p:tgtEl>
                                          <p:spTgt spid="584"/>
                                        </p:tgtEl>
                                      </p:cBhvr>
                                    </p:animEffect>
                                    <p:anim calcmode="lin" valueType="num">
                                      <p:cBhvr>
                                        <p:cTn id="110" dur="400" fill="hold"/>
                                        <p:tgtEl>
                                          <p:spTgt spid="584"/>
                                        </p:tgtEl>
                                        <p:attrNameLst>
                                          <p:attrName>ppt_x</p:attrName>
                                        </p:attrNameLst>
                                      </p:cBhvr>
                                      <p:tavLst>
                                        <p:tav tm="0">
                                          <p:val>
                                            <p:strVal val="#ppt_x"/>
                                          </p:val>
                                        </p:tav>
                                        <p:tav tm="100000">
                                          <p:val>
                                            <p:strVal val="#ppt_x"/>
                                          </p:val>
                                        </p:tav>
                                      </p:tavLst>
                                    </p:anim>
                                    <p:anim calcmode="lin" valueType="num">
                                      <p:cBhvr>
                                        <p:cTn id="111" dur="400" fill="hold"/>
                                        <p:tgtEl>
                                          <p:spTgt spid="584"/>
                                        </p:tgtEl>
                                        <p:attrNameLst>
                                          <p:attrName>ppt_y</p:attrName>
                                        </p:attrNameLst>
                                      </p:cBhvr>
                                      <p:tavLst>
                                        <p:tav tm="0">
                                          <p:val>
                                            <p:strVal val="#ppt_y+.1"/>
                                          </p:val>
                                        </p:tav>
                                        <p:tav tm="100000">
                                          <p:val>
                                            <p:strVal val="#ppt_y"/>
                                          </p:val>
                                        </p:tav>
                                      </p:tavLst>
                                    </p:anim>
                                  </p:childTnLst>
                                </p:cTn>
                              </p:par>
                            </p:childTnLst>
                          </p:cTn>
                        </p:par>
                        <p:par>
                          <p:cTn id="112" fill="hold">
                            <p:stCondLst>
                              <p:cond delay="3850"/>
                            </p:stCondLst>
                            <p:childTnLst>
                              <p:par>
                                <p:cTn id="113" presetID="42" presetClass="entr" presetSubtype="0" fill="hold" nodeType="afterEffect">
                                  <p:stCondLst>
                                    <p:cond delay="0"/>
                                  </p:stCondLst>
                                  <p:childTnLst>
                                    <p:set>
                                      <p:cBhvr>
                                        <p:cTn id="114" dur="1" fill="hold">
                                          <p:stCondLst>
                                            <p:cond delay="0"/>
                                          </p:stCondLst>
                                        </p:cTn>
                                        <p:tgtEl>
                                          <p:spTgt spid="609"/>
                                        </p:tgtEl>
                                        <p:attrNameLst>
                                          <p:attrName>style.visibility</p:attrName>
                                        </p:attrNameLst>
                                      </p:cBhvr>
                                      <p:to>
                                        <p:strVal val="visible"/>
                                      </p:to>
                                    </p:set>
                                    <p:animEffect transition="in" filter="fade">
                                      <p:cBhvr>
                                        <p:cTn id="115" dur="300"/>
                                        <p:tgtEl>
                                          <p:spTgt spid="609"/>
                                        </p:tgtEl>
                                      </p:cBhvr>
                                    </p:animEffect>
                                    <p:anim calcmode="lin" valueType="num">
                                      <p:cBhvr>
                                        <p:cTn id="116" dur="300" fill="hold"/>
                                        <p:tgtEl>
                                          <p:spTgt spid="609"/>
                                        </p:tgtEl>
                                        <p:attrNameLst>
                                          <p:attrName>ppt_x</p:attrName>
                                        </p:attrNameLst>
                                      </p:cBhvr>
                                      <p:tavLst>
                                        <p:tav tm="0">
                                          <p:val>
                                            <p:strVal val="#ppt_x"/>
                                          </p:val>
                                        </p:tav>
                                        <p:tav tm="100000">
                                          <p:val>
                                            <p:strVal val="#ppt_x"/>
                                          </p:val>
                                        </p:tav>
                                      </p:tavLst>
                                    </p:anim>
                                    <p:anim calcmode="lin" valueType="num">
                                      <p:cBhvr>
                                        <p:cTn id="117" dur="300" fill="hold"/>
                                        <p:tgtEl>
                                          <p:spTgt spid="609"/>
                                        </p:tgtEl>
                                        <p:attrNameLst>
                                          <p:attrName>ppt_y</p:attrName>
                                        </p:attrNameLst>
                                      </p:cBhvr>
                                      <p:tavLst>
                                        <p:tav tm="0">
                                          <p:val>
                                            <p:strVal val="#ppt_y+.1"/>
                                          </p:val>
                                        </p:tav>
                                        <p:tav tm="100000">
                                          <p:val>
                                            <p:strVal val="#ppt_y"/>
                                          </p:val>
                                        </p:tav>
                                      </p:tavLst>
                                    </p:anim>
                                  </p:childTnLst>
                                </p:cTn>
                              </p:par>
                            </p:childTnLst>
                          </p:cTn>
                        </p:par>
                        <p:par>
                          <p:cTn id="118" fill="hold">
                            <p:stCondLst>
                              <p:cond delay="4150"/>
                            </p:stCondLst>
                            <p:childTnLst>
                              <p:par>
                                <p:cTn id="119" presetID="42" presetClass="entr" presetSubtype="0" fill="hold" nodeType="afterEffect">
                                  <p:stCondLst>
                                    <p:cond delay="0"/>
                                  </p:stCondLst>
                                  <p:childTnLst>
                                    <p:set>
                                      <p:cBhvr>
                                        <p:cTn id="120" dur="1" fill="hold">
                                          <p:stCondLst>
                                            <p:cond delay="0"/>
                                          </p:stCondLst>
                                        </p:cTn>
                                        <p:tgtEl>
                                          <p:spTgt spid="634"/>
                                        </p:tgtEl>
                                        <p:attrNameLst>
                                          <p:attrName>style.visibility</p:attrName>
                                        </p:attrNameLst>
                                      </p:cBhvr>
                                      <p:to>
                                        <p:strVal val="visible"/>
                                      </p:to>
                                    </p:set>
                                    <p:animEffect transition="in" filter="fade">
                                      <p:cBhvr>
                                        <p:cTn id="121" dur="250"/>
                                        <p:tgtEl>
                                          <p:spTgt spid="634"/>
                                        </p:tgtEl>
                                      </p:cBhvr>
                                    </p:animEffect>
                                    <p:anim calcmode="lin" valueType="num">
                                      <p:cBhvr>
                                        <p:cTn id="122" dur="250" fill="hold"/>
                                        <p:tgtEl>
                                          <p:spTgt spid="634"/>
                                        </p:tgtEl>
                                        <p:attrNameLst>
                                          <p:attrName>ppt_x</p:attrName>
                                        </p:attrNameLst>
                                      </p:cBhvr>
                                      <p:tavLst>
                                        <p:tav tm="0">
                                          <p:val>
                                            <p:strVal val="#ppt_x"/>
                                          </p:val>
                                        </p:tav>
                                        <p:tav tm="100000">
                                          <p:val>
                                            <p:strVal val="#ppt_x"/>
                                          </p:val>
                                        </p:tav>
                                      </p:tavLst>
                                    </p:anim>
                                    <p:anim calcmode="lin" valueType="num">
                                      <p:cBhvr>
                                        <p:cTn id="123" dur="250" fill="hold"/>
                                        <p:tgtEl>
                                          <p:spTgt spid="634"/>
                                        </p:tgtEl>
                                        <p:attrNameLst>
                                          <p:attrName>ppt_y</p:attrName>
                                        </p:attrNameLst>
                                      </p:cBhvr>
                                      <p:tavLst>
                                        <p:tav tm="0">
                                          <p:val>
                                            <p:strVal val="#ppt_y+.1"/>
                                          </p:val>
                                        </p:tav>
                                        <p:tav tm="100000">
                                          <p:val>
                                            <p:strVal val="#ppt_y"/>
                                          </p:val>
                                        </p:tav>
                                      </p:tavLst>
                                    </p:anim>
                                  </p:childTnLst>
                                </p:cTn>
                              </p:par>
                            </p:childTnLst>
                          </p:cTn>
                        </p:par>
                        <p:par>
                          <p:cTn id="124" fill="hold">
                            <p:stCondLst>
                              <p:cond delay="4400"/>
                            </p:stCondLst>
                            <p:childTnLst>
                              <p:par>
                                <p:cTn id="125" presetID="42" presetClass="entr" presetSubtype="0" fill="hold" nodeType="afterEffect">
                                  <p:stCondLst>
                                    <p:cond delay="0"/>
                                  </p:stCondLst>
                                  <p:childTnLst>
                                    <p:set>
                                      <p:cBhvr>
                                        <p:cTn id="126" dur="1" fill="hold">
                                          <p:stCondLst>
                                            <p:cond delay="0"/>
                                          </p:stCondLst>
                                        </p:cTn>
                                        <p:tgtEl>
                                          <p:spTgt spid="659"/>
                                        </p:tgtEl>
                                        <p:attrNameLst>
                                          <p:attrName>style.visibility</p:attrName>
                                        </p:attrNameLst>
                                      </p:cBhvr>
                                      <p:to>
                                        <p:strVal val="visible"/>
                                      </p:to>
                                    </p:set>
                                    <p:animEffect transition="in" filter="fade">
                                      <p:cBhvr>
                                        <p:cTn id="127" dur="250"/>
                                        <p:tgtEl>
                                          <p:spTgt spid="659"/>
                                        </p:tgtEl>
                                      </p:cBhvr>
                                    </p:animEffect>
                                    <p:anim calcmode="lin" valueType="num">
                                      <p:cBhvr>
                                        <p:cTn id="128" dur="250" fill="hold"/>
                                        <p:tgtEl>
                                          <p:spTgt spid="659"/>
                                        </p:tgtEl>
                                        <p:attrNameLst>
                                          <p:attrName>ppt_x</p:attrName>
                                        </p:attrNameLst>
                                      </p:cBhvr>
                                      <p:tavLst>
                                        <p:tav tm="0">
                                          <p:val>
                                            <p:strVal val="#ppt_x"/>
                                          </p:val>
                                        </p:tav>
                                        <p:tav tm="100000">
                                          <p:val>
                                            <p:strVal val="#ppt_x"/>
                                          </p:val>
                                        </p:tav>
                                      </p:tavLst>
                                    </p:anim>
                                    <p:anim calcmode="lin" valueType="num">
                                      <p:cBhvr>
                                        <p:cTn id="129" dur="250" fill="hold"/>
                                        <p:tgtEl>
                                          <p:spTgt spid="659"/>
                                        </p:tgtEl>
                                        <p:attrNameLst>
                                          <p:attrName>ppt_y</p:attrName>
                                        </p:attrNameLst>
                                      </p:cBhvr>
                                      <p:tavLst>
                                        <p:tav tm="0">
                                          <p:val>
                                            <p:strVal val="#ppt_y+.1"/>
                                          </p:val>
                                        </p:tav>
                                        <p:tav tm="100000">
                                          <p:val>
                                            <p:strVal val="#ppt_y"/>
                                          </p:val>
                                        </p:tav>
                                      </p:tavLst>
                                    </p:anim>
                                  </p:childTnLst>
                                </p:cTn>
                              </p:par>
                            </p:childTnLst>
                          </p:cTn>
                        </p:par>
                        <p:par>
                          <p:cTn id="130" fill="hold">
                            <p:stCondLst>
                              <p:cond delay="4650"/>
                            </p:stCondLst>
                            <p:childTnLst>
                              <p:par>
                                <p:cTn id="131" presetID="42" presetClass="entr" presetSubtype="0" fill="hold" nodeType="afterEffect">
                                  <p:stCondLst>
                                    <p:cond delay="0"/>
                                  </p:stCondLst>
                                  <p:childTnLst>
                                    <p:set>
                                      <p:cBhvr>
                                        <p:cTn id="132" dur="1" fill="hold">
                                          <p:stCondLst>
                                            <p:cond delay="0"/>
                                          </p:stCondLst>
                                        </p:cTn>
                                        <p:tgtEl>
                                          <p:spTgt spid="684"/>
                                        </p:tgtEl>
                                        <p:attrNameLst>
                                          <p:attrName>style.visibility</p:attrName>
                                        </p:attrNameLst>
                                      </p:cBhvr>
                                      <p:to>
                                        <p:strVal val="visible"/>
                                      </p:to>
                                    </p:set>
                                    <p:animEffect transition="in" filter="fade">
                                      <p:cBhvr>
                                        <p:cTn id="133" dur="250"/>
                                        <p:tgtEl>
                                          <p:spTgt spid="684"/>
                                        </p:tgtEl>
                                      </p:cBhvr>
                                    </p:animEffect>
                                    <p:anim calcmode="lin" valueType="num">
                                      <p:cBhvr>
                                        <p:cTn id="134" dur="250" fill="hold"/>
                                        <p:tgtEl>
                                          <p:spTgt spid="684"/>
                                        </p:tgtEl>
                                        <p:attrNameLst>
                                          <p:attrName>ppt_x</p:attrName>
                                        </p:attrNameLst>
                                      </p:cBhvr>
                                      <p:tavLst>
                                        <p:tav tm="0">
                                          <p:val>
                                            <p:strVal val="#ppt_x"/>
                                          </p:val>
                                        </p:tav>
                                        <p:tav tm="100000">
                                          <p:val>
                                            <p:strVal val="#ppt_x"/>
                                          </p:val>
                                        </p:tav>
                                      </p:tavLst>
                                    </p:anim>
                                    <p:anim calcmode="lin" valueType="num">
                                      <p:cBhvr>
                                        <p:cTn id="135" dur="250" fill="hold"/>
                                        <p:tgtEl>
                                          <p:spTgt spid="684"/>
                                        </p:tgtEl>
                                        <p:attrNameLst>
                                          <p:attrName>ppt_y</p:attrName>
                                        </p:attrNameLst>
                                      </p:cBhvr>
                                      <p:tavLst>
                                        <p:tav tm="0">
                                          <p:val>
                                            <p:strVal val="#ppt_y+.1"/>
                                          </p:val>
                                        </p:tav>
                                        <p:tav tm="100000">
                                          <p:val>
                                            <p:strVal val="#ppt_y"/>
                                          </p:val>
                                        </p:tav>
                                      </p:tavLst>
                                    </p:anim>
                                  </p:childTnLst>
                                </p:cTn>
                              </p:par>
                            </p:childTnLst>
                          </p:cTn>
                        </p:par>
                        <p:par>
                          <p:cTn id="136" fill="hold">
                            <p:stCondLst>
                              <p:cond delay="4900"/>
                            </p:stCondLst>
                            <p:childTnLst>
                              <p:par>
                                <p:cTn id="137" presetID="42" presetClass="entr" presetSubtype="0" fill="hold" nodeType="afterEffect">
                                  <p:stCondLst>
                                    <p:cond delay="0"/>
                                  </p:stCondLst>
                                  <p:childTnLst>
                                    <p:set>
                                      <p:cBhvr>
                                        <p:cTn id="138" dur="1" fill="hold">
                                          <p:stCondLst>
                                            <p:cond delay="0"/>
                                          </p:stCondLst>
                                        </p:cTn>
                                        <p:tgtEl>
                                          <p:spTgt spid="709"/>
                                        </p:tgtEl>
                                        <p:attrNameLst>
                                          <p:attrName>style.visibility</p:attrName>
                                        </p:attrNameLst>
                                      </p:cBhvr>
                                      <p:to>
                                        <p:strVal val="visible"/>
                                      </p:to>
                                    </p:set>
                                    <p:animEffect transition="in" filter="fade">
                                      <p:cBhvr>
                                        <p:cTn id="139" dur="250"/>
                                        <p:tgtEl>
                                          <p:spTgt spid="709"/>
                                        </p:tgtEl>
                                      </p:cBhvr>
                                    </p:animEffect>
                                    <p:anim calcmode="lin" valueType="num">
                                      <p:cBhvr>
                                        <p:cTn id="140" dur="250" fill="hold"/>
                                        <p:tgtEl>
                                          <p:spTgt spid="709"/>
                                        </p:tgtEl>
                                        <p:attrNameLst>
                                          <p:attrName>ppt_x</p:attrName>
                                        </p:attrNameLst>
                                      </p:cBhvr>
                                      <p:tavLst>
                                        <p:tav tm="0">
                                          <p:val>
                                            <p:strVal val="#ppt_x"/>
                                          </p:val>
                                        </p:tav>
                                        <p:tav tm="100000">
                                          <p:val>
                                            <p:strVal val="#ppt_x"/>
                                          </p:val>
                                        </p:tav>
                                      </p:tavLst>
                                    </p:anim>
                                    <p:anim calcmode="lin" valueType="num">
                                      <p:cBhvr>
                                        <p:cTn id="141" dur="250" fill="hold"/>
                                        <p:tgtEl>
                                          <p:spTgt spid="709"/>
                                        </p:tgtEl>
                                        <p:attrNameLst>
                                          <p:attrName>ppt_y</p:attrName>
                                        </p:attrNameLst>
                                      </p:cBhvr>
                                      <p:tavLst>
                                        <p:tav tm="0">
                                          <p:val>
                                            <p:strVal val="#ppt_y+.1"/>
                                          </p:val>
                                        </p:tav>
                                        <p:tav tm="100000">
                                          <p:val>
                                            <p:strVal val="#ppt_y"/>
                                          </p:val>
                                        </p:tav>
                                      </p:tavLst>
                                    </p:anim>
                                  </p:childTnLst>
                                </p:cTn>
                              </p:par>
                            </p:childTnLst>
                          </p:cTn>
                        </p:par>
                        <p:par>
                          <p:cTn id="142" fill="hold">
                            <p:stCondLst>
                              <p:cond delay="5150"/>
                            </p:stCondLst>
                            <p:childTnLst>
                              <p:par>
                                <p:cTn id="143" presetID="42" presetClass="entr" presetSubtype="0" fill="hold" nodeType="afterEffect">
                                  <p:stCondLst>
                                    <p:cond delay="0"/>
                                  </p:stCondLst>
                                  <p:childTnLst>
                                    <p:set>
                                      <p:cBhvr>
                                        <p:cTn id="144" dur="1" fill="hold">
                                          <p:stCondLst>
                                            <p:cond delay="0"/>
                                          </p:stCondLst>
                                        </p:cTn>
                                        <p:tgtEl>
                                          <p:spTgt spid="734"/>
                                        </p:tgtEl>
                                        <p:attrNameLst>
                                          <p:attrName>style.visibility</p:attrName>
                                        </p:attrNameLst>
                                      </p:cBhvr>
                                      <p:to>
                                        <p:strVal val="visible"/>
                                      </p:to>
                                    </p:set>
                                    <p:animEffect transition="in" filter="fade">
                                      <p:cBhvr>
                                        <p:cTn id="145" dur="200"/>
                                        <p:tgtEl>
                                          <p:spTgt spid="734"/>
                                        </p:tgtEl>
                                      </p:cBhvr>
                                    </p:animEffect>
                                    <p:anim calcmode="lin" valueType="num">
                                      <p:cBhvr>
                                        <p:cTn id="146" dur="200" fill="hold"/>
                                        <p:tgtEl>
                                          <p:spTgt spid="734"/>
                                        </p:tgtEl>
                                        <p:attrNameLst>
                                          <p:attrName>ppt_x</p:attrName>
                                        </p:attrNameLst>
                                      </p:cBhvr>
                                      <p:tavLst>
                                        <p:tav tm="0">
                                          <p:val>
                                            <p:strVal val="#ppt_x"/>
                                          </p:val>
                                        </p:tav>
                                        <p:tav tm="100000">
                                          <p:val>
                                            <p:strVal val="#ppt_x"/>
                                          </p:val>
                                        </p:tav>
                                      </p:tavLst>
                                    </p:anim>
                                    <p:anim calcmode="lin" valueType="num">
                                      <p:cBhvr>
                                        <p:cTn id="147" dur="200" fill="hold"/>
                                        <p:tgtEl>
                                          <p:spTgt spid="734"/>
                                        </p:tgtEl>
                                        <p:attrNameLst>
                                          <p:attrName>ppt_y</p:attrName>
                                        </p:attrNameLst>
                                      </p:cBhvr>
                                      <p:tavLst>
                                        <p:tav tm="0">
                                          <p:val>
                                            <p:strVal val="#ppt_y+.1"/>
                                          </p:val>
                                        </p:tav>
                                        <p:tav tm="100000">
                                          <p:val>
                                            <p:strVal val="#ppt_y"/>
                                          </p:val>
                                        </p:tav>
                                      </p:tavLst>
                                    </p:anim>
                                  </p:childTnLst>
                                </p:cTn>
                              </p:par>
                            </p:childTnLst>
                          </p:cTn>
                        </p:par>
                        <p:par>
                          <p:cTn id="148" fill="hold">
                            <p:stCondLst>
                              <p:cond delay="5350"/>
                            </p:stCondLst>
                            <p:childTnLst>
                              <p:par>
                                <p:cTn id="149" presetID="42" presetClass="entr" presetSubtype="0" fill="hold" nodeType="afterEffect">
                                  <p:stCondLst>
                                    <p:cond delay="0"/>
                                  </p:stCondLst>
                                  <p:childTnLst>
                                    <p:set>
                                      <p:cBhvr>
                                        <p:cTn id="150" dur="1" fill="hold">
                                          <p:stCondLst>
                                            <p:cond delay="0"/>
                                          </p:stCondLst>
                                        </p:cTn>
                                        <p:tgtEl>
                                          <p:spTgt spid="762"/>
                                        </p:tgtEl>
                                        <p:attrNameLst>
                                          <p:attrName>style.visibility</p:attrName>
                                        </p:attrNameLst>
                                      </p:cBhvr>
                                      <p:to>
                                        <p:strVal val="visible"/>
                                      </p:to>
                                    </p:set>
                                    <p:animEffect transition="in" filter="fade">
                                      <p:cBhvr>
                                        <p:cTn id="151" dur="150"/>
                                        <p:tgtEl>
                                          <p:spTgt spid="762"/>
                                        </p:tgtEl>
                                      </p:cBhvr>
                                    </p:animEffect>
                                    <p:anim calcmode="lin" valueType="num">
                                      <p:cBhvr>
                                        <p:cTn id="152" dur="150" fill="hold"/>
                                        <p:tgtEl>
                                          <p:spTgt spid="762"/>
                                        </p:tgtEl>
                                        <p:attrNameLst>
                                          <p:attrName>ppt_x</p:attrName>
                                        </p:attrNameLst>
                                      </p:cBhvr>
                                      <p:tavLst>
                                        <p:tav tm="0">
                                          <p:val>
                                            <p:strVal val="#ppt_x"/>
                                          </p:val>
                                        </p:tav>
                                        <p:tav tm="100000">
                                          <p:val>
                                            <p:strVal val="#ppt_x"/>
                                          </p:val>
                                        </p:tav>
                                      </p:tavLst>
                                    </p:anim>
                                    <p:anim calcmode="lin" valueType="num">
                                      <p:cBhvr>
                                        <p:cTn id="153" dur="150" fill="hold"/>
                                        <p:tgtEl>
                                          <p:spTgt spid="7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2" name="Title 1"/>
          <p:cNvSpPr>
            <a:spLocks noGrp="1"/>
          </p:cNvSpPr>
          <p:nvPr>
            <p:ph type="title"/>
          </p:nvPr>
        </p:nvSpPr>
        <p:spPr/>
        <p:txBody>
          <a:bodyPr/>
          <a:lstStyle/>
          <a:p>
            <a:r>
              <a:rPr lang="en-US" sz="3999" dirty="0"/>
              <a:t>Elastic databases grouped into one or more pools</a:t>
            </a:r>
          </a:p>
        </p:txBody>
      </p:sp>
      <p:sp>
        <p:nvSpPr>
          <p:cNvPr id="26" name="Can 25"/>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32" name="Rectangle 31"/>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33" name="Rectangle 32"/>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34" name="Straight Arrow Connector 33"/>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cxnSp>
        <p:nvCxnSpPr>
          <p:cNvPr id="40" name="Straight Arrow Connector 39"/>
          <p:cNvCxnSpPr/>
          <p:nvPr/>
        </p:nvCxnSpPr>
        <p:spPr>
          <a:xfrm flipH="1">
            <a:off x="5303967" y="3258547"/>
            <a:ext cx="25173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1" name="Can 40"/>
          <p:cNvSpPr/>
          <p:nvPr/>
        </p:nvSpPr>
        <p:spPr>
          <a:xfrm>
            <a:off x="370258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43" name="Can 42"/>
          <p:cNvSpPr/>
          <p:nvPr/>
        </p:nvSpPr>
        <p:spPr>
          <a:xfrm>
            <a:off x="436715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45" name="Can 44"/>
          <p:cNvSpPr/>
          <p:nvPr/>
        </p:nvSpPr>
        <p:spPr>
          <a:xfrm>
            <a:off x="3038021"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46" name="Can 45"/>
          <p:cNvSpPr/>
          <p:nvPr/>
        </p:nvSpPr>
        <p:spPr>
          <a:xfrm>
            <a:off x="237345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cxnSp>
        <p:nvCxnSpPr>
          <p:cNvPr id="30" name="Straight Arrow Connector 29"/>
          <p:cNvCxnSpPr/>
          <p:nvPr/>
        </p:nvCxnSpPr>
        <p:spPr>
          <a:xfrm flipH="1">
            <a:off x="4063160" y="3258547"/>
            <a:ext cx="136667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3398596" y="3258547"/>
            <a:ext cx="1905373"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a:off x="5711671" y="3258547"/>
            <a:ext cx="201810"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Can 47"/>
          <p:cNvSpPr/>
          <p:nvPr/>
        </p:nvSpPr>
        <p:spPr>
          <a:xfrm>
            <a:off x="3613633"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49" name="Can 48"/>
          <p:cNvSpPr/>
          <p:nvPr/>
        </p:nvSpPr>
        <p:spPr>
          <a:xfrm>
            <a:off x="4278198"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51" name="Can 50"/>
          <p:cNvSpPr/>
          <p:nvPr/>
        </p:nvSpPr>
        <p:spPr>
          <a:xfrm>
            <a:off x="2949069"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52" name="Can 51"/>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63" name="Can 62"/>
          <p:cNvSpPr/>
          <p:nvPr/>
        </p:nvSpPr>
        <p:spPr>
          <a:xfrm>
            <a:off x="3488394"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64" name="Can 63"/>
          <p:cNvSpPr/>
          <p:nvPr/>
        </p:nvSpPr>
        <p:spPr>
          <a:xfrm>
            <a:off x="4152959"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74" name="Can 73"/>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70" name="Can 69"/>
          <p:cNvSpPr/>
          <p:nvPr/>
        </p:nvSpPr>
        <p:spPr>
          <a:xfrm>
            <a:off x="2159266"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35" name="TextBox 34"/>
          <p:cNvSpPr txBox="1"/>
          <p:nvPr/>
        </p:nvSpPr>
        <p:spPr>
          <a:xfrm>
            <a:off x="4658964" y="6255072"/>
            <a:ext cx="2850014" cy="369460"/>
          </a:xfrm>
          <a:prstGeom prst="rect">
            <a:avLst/>
          </a:prstGeom>
          <a:noFill/>
        </p:spPr>
        <p:txBody>
          <a:bodyPr wrap="square" rtlCol="0">
            <a:spAutoFit/>
          </a:bodyPr>
          <a:lstStyle/>
          <a:p>
            <a:pPr algn="ctr"/>
            <a:r>
              <a:rPr lang="en-US" sz="1801" b="1" dirty="0"/>
              <a:t>Customer Databases</a:t>
            </a:r>
          </a:p>
        </p:txBody>
      </p:sp>
      <p:sp>
        <p:nvSpPr>
          <p:cNvPr id="66" name="Can 65"/>
          <p:cNvSpPr/>
          <p:nvPr/>
        </p:nvSpPr>
        <p:spPr>
          <a:xfrm>
            <a:off x="2823829"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3" name="Cube 2"/>
          <p:cNvSpPr/>
          <p:nvPr/>
        </p:nvSpPr>
        <p:spPr bwMode="auto">
          <a:xfrm>
            <a:off x="2058790" y="5077145"/>
            <a:ext cx="2874629" cy="1162928"/>
          </a:xfrm>
          <a:prstGeom prst="cube">
            <a:avLst/>
          </a:prstGeom>
          <a:solidFill>
            <a:srgbClr val="E1F75C">
              <a:alpha val="30196"/>
            </a:srgb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sp>
        <p:nvSpPr>
          <p:cNvPr id="29" name="Can 28"/>
          <p:cNvSpPr/>
          <p:nvPr/>
        </p:nvSpPr>
        <p:spPr>
          <a:xfrm>
            <a:off x="5661209"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31" name="Can 30"/>
          <p:cNvSpPr/>
          <p:nvPr/>
        </p:nvSpPr>
        <p:spPr>
          <a:xfrm>
            <a:off x="632577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44" name="Can 43"/>
          <p:cNvSpPr/>
          <p:nvPr/>
        </p:nvSpPr>
        <p:spPr>
          <a:xfrm>
            <a:off x="501417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sp>
        <p:nvSpPr>
          <p:cNvPr id="37" name="Can 36"/>
          <p:cNvSpPr/>
          <p:nvPr/>
        </p:nvSpPr>
        <p:spPr>
          <a:xfrm>
            <a:off x="5572257"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42" name="Can 41"/>
          <p:cNvSpPr/>
          <p:nvPr/>
        </p:nvSpPr>
        <p:spPr>
          <a:xfrm>
            <a:off x="6236821"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50" name="Can 49"/>
          <p:cNvSpPr/>
          <p:nvPr/>
        </p:nvSpPr>
        <p:spPr>
          <a:xfrm>
            <a:off x="4925227"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53" name="Can 52"/>
          <p:cNvSpPr/>
          <p:nvPr/>
        </p:nvSpPr>
        <p:spPr>
          <a:xfrm>
            <a:off x="5447018"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54" name="Can 53"/>
          <p:cNvSpPr/>
          <p:nvPr/>
        </p:nvSpPr>
        <p:spPr>
          <a:xfrm>
            <a:off x="6111582"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65" name="Can 64"/>
          <p:cNvSpPr/>
          <p:nvPr/>
        </p:nvSpPr>
        <p:spPr>
          <a:xfrm>
            <a:off x="4799988"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sp>
        <p:nvSpPr>
          <p:cNvPr id="68" name="Cube 67"/>
          <p:cNvSpPr/>
          <p:nvPr/>
        </p:nvSpPr>
        <p:spPr bwMode="auto">
          <a:xfrm>
            <a:off x="4713501" y="5077145"/>
            <a:ext cx="2226601" cy="1162928"/>
          </a:xfrm>
          <a:prstGeom prst="cube">
            <a:avLst/>
          </a:prstGeom>
          <a:solidFill>
            <a:schemeClr val="accent3">
              <a:lumMod val="50000"/>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cxnSp>
        <p:nvCxnSpPr>
          <p:cNvPr id="58" name="Straight Arrow Connector 57"/>
          <p:cNvCxnSpPr/>
          <p:nvPr/>
        </p:nvCxnSpPr>
        <p:spPr>
          <a:xfrm>
            <a:off x="5881693"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6246745"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515158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5516640"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661179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697685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7645966" y="5751769"/>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9" name="Can 38"/>
          <p:cNvSpPr/>
          <p:nvPr/>
        </p:nvSpPr>
        <p:spPr>
          <a:xfrm>
            <a:off x="8427750" y="5349179"/>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38" name="Can 37"/>
          <p:cNvSpPr/>
          <p:nvPr/>
        </p:nvSpPr>
        <p:spPr>
          <a:xfrm>
            <a:off x="697280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47" name="Can 46"/>
          <p:cNvSpPr/>
          <p:nvPr/>
        </p:nvSpPr>
        <p:spPr>
          <a:xfrm>
            <a:off x="6883852"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55" name="Can 54"/>
          <p:cNvSpPr/>
          <p:nvPr/>
        </p:nvSpPr>
        <p:spPr>
          <a:xfrm>
            <a:off x="6758613"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8</a:t>
            </a:r>
          </a:p>
        </p:txBody>
      </p:sp>
      <p:sp>
        <p:nvSpPr>
          <p:cNvPr id="69" name="Cube 68"/>
          <p:cNvSpPr/>
          <p:nvPr/>
        </p:nvSpPr>
        <p:spPr bwMode="auto">
          <a:xfrm>
            <a:off x="7376253" y="5067540"/>
            <a:ext cx="1906894" cy="1162928"/>
          </a:xfrm>
          <a:prstGeom prst="cube">
            <a:avLst>
              <a:gd name="adj" fmla="val 25409"/>
            </a:avLst>
          </a:prstGeom>
          <a:solidFill>
            <a:schemeClr val="bg2">
              <a:lumMod val="75000"/>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sp>
        <p:nvSpPr>
          <p:cNvPr id="59" name="Cube 58"/>
          <p:cNvSpPr/>
          <p:nvPr/>
        </p:nvSpPr>
        <p:spPr bwMode="auto">
          <a:xfrm>
            <a:off x="6717873" y="5077145"/>
            <a:ext cx="861221" cy="1162928"/>
          </a:xfrm>
          <a:prstGeom prst="cube">
            <a:avLst>
              <a:gd name="adj" fmla="val 33682"/>
            </a:avLst>
          </a:prstGeom>
          <a:solidFill>
            <a:schemeClr val="accent5">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spTree>
    <p:extLst>
      <p:ext uri="{BB962C8B-B14F-4D97-AF65-F5344CB8AC3E}">
        <p14:creationId xmlns:p14="http://schemas.microsoft.com/office/powerpoint/2010/main" val="8453146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8" grpId="0" animBg="1"/>
      <p:bldP spid="69"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2" name="Title 1"/>
          <p:cNvSpPr>
            <a:spLocks noGrp="1"/>
          </p:cNvSpPr>
          <p:nvPr>
            <p:ph type="title"/>
          </p:nvPr>
        </p:nvSpPr>
        <p:spPr/>
        <p:txBody>
          <a:bodyPr/>
          <a:lstStyle/>
          <a:p>
            <a:r>
              <a:rPr lang="en-US" sz="3999" dirty="0"/>
              <a:t>Challenge: Handling occasional intense workloads</a:t>
            </a:r>
          </a:p>
        </p:txBody>
      </p:sp>
      <p:sp>
        <p:nvSpPr>
          <p:cNvPr id="26" name="Can 25"/>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32" name="Rectangle 31"/>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33" name="Rectangle 32"/>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34" name="Straight Arrow Connector 33"/>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878236" y="4254797"/>
            <a:ext cx="2850014" cy="369460"/>
          </a:xfrm>
          <a:prstGeom prst="rect">
            <a:avLst/>
          </a:prstGeom>
          <a:noFill/>
        </p:spPr>
        <p:txBody>
          <a:bodyPr wrap="square" rtlCol="0">
            <a:spAutoFit/>
          </a:bodyPr>
          <a:lstStyle/>
          <a:p>
            <a:pPr algn="ctr"/>
            <a:r>
              <a:rPr lang="en-US" sz="1801" b="1" dirty="0"/>
              <a:t>Customer Catalog</a:t>
            </a:r>
          </a:p>
        </p:txBody>
      </p:sp>
      <p:cxnSp>
        <p:nvCxnSpPr>
          <p:cNvPr id="40" name="Straight Arrow Connector 39"/>
          <p:cNvCxnSpPr/>
          <p:nvPr/>
        </p:nvCxnSpPr>
        <p:spPr>
          <a:xfrm flipH="1">
            <a:off x="5303967" y="3258547"/>
            <a:ext cx="25173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1" name="Can 40"/>
          <p:cNvSpPr/>
          <p:nvPr/>
        </p:nvSpPr>
        <p:spPr>
          <a:xfrm>
            <a:off x="370258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43" name="Can 42"/>
          <p:cNvSpPr/>
          <p:nvPr/>
        </p:nvSpPr>
        <p:spPr>
          <a:xfrm>
            <a:off x="436715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45" name="Can 44"/>
          <p:cNvSpPr/>
          <p:nvPr/>
        </p:nvSpPr>
        <p:spPr>
          <a:xfrm>
            <a:off x="3038021"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46" name="Can 45"/>
          <p:cNvSpPr/>
          <p:nvPr/>
        </p:nvSpPr>
        <p:spPr>
          <a:xfrm>
            <a:off x="2373456"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cxnSp>
        <p:nvCxnSpPr>
          <p:cNvPr id="30" name="Straight Arrow Connector 29"/>
          <p:cNvCxnSpPr/>
          <p:nvPr/>
        </p:nvCxnSpPr>
        <p:spPr>
          <a:xfrm flipH="1">
            <a:off x="4063160" y="3258547"/>
            <a:ext cx="1366676"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3398596" y="3258547"/>
            <a:ext cx="1905373"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a:off x="5711671" y="3258547"/>
            <a:ext cx="201810" cy="1989347"/>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8" name="Can 47"/>
          <p:cNvSpPr/>
          <p:nvPr/>
        </p:nvSpPr>
        <p:spPr>
          <a:xfrm>
            <a:off x="3613633"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49" name="Can 48"/>
          <p:cNvSpPr/>
          <p:nvPr/>
        </p:nvSpPr>
        <p:spPr>
          <a:xfrm>
            <a:off x="4278198"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51" name="Can 50"/>
          <p:cNvSpPr/>
          <p:nvPr/>
        </p:nvSpPr>
        <p:spPr>
          <a:xfrm>
            <a:off x="2949069"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52" name="Can 51"/>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63" name="Can 62"/>
          <p:cNvSpPr/>
          <p:nvPr/>
        </p:nvSpPr>
        <p:spPr>
          <a:xfrm>
            <a:off x="3488394"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3</a:t>
            </a:r>
          </a:p>
        </p:txBody>
      </p:sp>
      <p:sp>
        <p:nvSpPr>
          <p:cNvPr id="64" name="Can 63"/>
          <p:cNvSpPr/>
          <p:nvPr/>
        </p:nvSpPr>
        <p:spPr>
          <a:xfrm>
            <a:off x="4152959"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4</a:t>
            </a:r>
          </a:p>
        </p:txBody>
      </p:sp>
      <p:sp>
        <p:nvSpPr>
          <p:cNvPr id="74" name="Can 73"/>
          <p:cNvSpPr/>
          <p:nvPr/>
        </p:nvSpPr>
        <p:spPr>
          <a:xfrm>
            <a:off x="2284505"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9</a:t>
            </a:r>
          </a:p>
        </p:txBody>
      </p:sp>
      <p:sp>
        <p:nvSpPr>
          <p:cNvPr id="70" name="Can 69"/>
          <p:cNvSpPr/>
          <p:nvPr/>
        </p:nvSpPr>
        <p:spPr>
          <a:xfrm>
            <a:off x="2159266"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35" name="TextBox 34"/>
          <p:cNvSpPr txBox="1"/>
          <p:nvPr/>
        </p:nvSpPr>
        <p:spPr>
          <a:xfrm>
            <a:off x="4658964" y="6255072"/>
            <a:ext cx="2850014" cy="369460"/>
          </a:xfrm>
          <a:prstGeom prst="rect">
            <a:avLst/>
          </a:prstGeom>
          <a:noFill/>
        </p:spPr>
        <p:txBody>
          <a:bodyPr wrap="square" rtlCol="0">
            <a:spAutoFit/>
          </a:bodyPr>
          <a:lstStyle/>
          <a:p>
            <a:pPr algn="ctr"/>
            <a:r>
              <a:rPr lang="en-US" sz="1801" b="1" dirty="0"/>
              <a:t>Customer Databases</a:t>
            </a:r>
          </a:p>
        </p:txBody>
      </p:sp>
      <p:sp>
        <p:nvSpPr>
          <p:cNvPr id="66" name="Can 65"/>
          <p:cNvSpPr/>
          <p:nvPr/>
        </p:nvSpPr>
        <p:spPr>
          <a:xfrm>
            <a:off x="2823829"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2</a:t>
            </a:r>
          </a:p>
        </p:txBody>
      </p:sp>
      <p:sp>
        <p:nvSpPr>
          <p:cNvPr id="3" name="Cube 2"/>
          <p:cNvSpPr/>
          <p:nvPr/>
        </p:nvSpPr>
        <p:spPr bwMode="auto">
          <a:xfrm>
            <a:off x="2058790" y="5092143"/>
            <a:ext cx="2874629" cy="1162928"/>
          </a:xfrm>
          <a:prstGeom prst="cube">
            <a:avLst/>
          </a:prstGeom>
          <a:solidFill>
            <a:srgbClr val="E1F75C">
              <a:alpha val="30196"/>
            </a:srgb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59" name="Straight Arrow Connector 58"/>
          <p:cNvCxnSpPr/>
          <p:nvPr/>
        </p:nvCxnSpPr>
        <p:spPr>
          <a:xfrm>
            <a:off x="5881693"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6246745"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515158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a:off x="5516640"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6611798"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697685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79" name="Down Arrow 78"/>
          <p:cNvSpPr/>
          <p:nvPr/>
        </p:nvSpPr>
        <p:spPr bwMode="auto">
          <a:xfrm>
            <a:off x="5303967" y="1687770"/>
            <a:ext cx="439326" cy="757910"/>
          </a:xfrm>
          <a:prstGeom prst="downArrow">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8" name="Can 57"/>
          <p:cNvSpPr/>
          <p:nvPr/>
        </p:nvSpPr>
        <p:spPr>
          <a:xfrm>
            <a:off x="5661209"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67" name="Can 66"/>
          <p:cNvSpPr/>
          <p:nvPr/>
        </p:nvSpPr>
        <p:spPr>
          <a:xfrm>
            <a:off x="632577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68" name="Can 67"/>
          <p:cNvSpPr/>
          <p:nvPr/>
        </p:nvSpPr>
        <p:spPr>
          <a:xfrm>
            <a:off x="501417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sp>
        <p:nvSpPr>
          <p:cNvPr id="69" name="Can 68"/>
          <p:cNvSpPr/>
          <p:nvPr/>
        </p:nvSpPr>
        <p:spPr>
          <a:xfrm>
            <a:off x="5572257" y="5325804"/>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224" dirty="0">
              <a:solidFill>
                <a:schemeClr val="tx2"/>
              </a:solidFill>
            </a:endParaRPr>
          </a:p>
        </p:txBody>
      </p:sp>
      <p:sp>
        <p:nvSpPr>
          <p:cNvPr id="71" name="Can 70"/>
          <p:cNvSpPr/>
          <p:nvPr/>
        </p:nvSpPr>
        <p:spPr>
          <a:xfrm>
            <a:off x="6236821"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72" name="Can 71"/>
          <p:cNvSpPr/>
          <p:nvPr/>
        </p:nvSpPr>
        <p:spPr>
          <a:xfrm>
            <a:off x="4925227"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73" name="Can 72"/>
          <p:cNvSpPr/>
          <p:nvPr/>
        </p:nvSpPr>
        <p:spPr>
          <a:xfrm>
            <a:off x="5447018" y="5424437"/>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6</a:t>
            </a:r>
          </a:p>
        </p:txBody>
      </p:sp>
      <p:sp>
        <p:nvSpPr>
          <p:cNvPr id="80" name="Can 79"/>
          <p:cNvSpPr/>
          <p:nvPr/>
        </p:nvSpPr>
        <p:spPr>
          <a:xfrm>
            <a:off x="6111582"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7</a:t>
            </a:r>
          </a:p>
        </p:txBody>
      </p:sp>
      <p:sp>
        <p:nvSpPr>
          <p:cNvPr id="81" name="Can 80"/>
          <p:cNvSpPr/>
          <p:nvPr/>
        </p:nvSpPr>
        <p:spPr>
          <a:xfrm>
            <a:off x="4799988"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5</a:t>
            </a:r>
          </a:p>
        </p:txBody>
      </p:sp>
      <p:sp>
        <p:nvSpPr>
          <p:cNvPr id="82" name="Cube 81"/>
          <p:cNvSpPr/>
          <p:nvPr/>
        </p:nvSpPr>
        <p:spPr bwMode="auto">
          <a:xfrm>
            <a:off x="4713501" y="5077145"/>
            <a:ext cx="2226601" cy="1162928"/>
          </a:xfrm>
          <a:prstGeom prst="cube">
            <a:avLst/>
          </a:prstGeom>
          <a:solidFill>
            <a:schemeClr val="accent3">
              <a:lumMod val="50000"/>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83" name="Straight Connector 82"/>
          <p:cNvCxnSpPr/>
          <p:nvPr/>
        </p:nvCxnSpPr>
        <p:spPr>
          <a:xfrm>
            <a:off x="7645966" y="5751769"/>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4" name="Can 83"/>
          <p:cNvSpPr/>
          <p:nvPr/>
        </p:nvSpPr>
        <p:spPr>
          <a:xfrm>
            <a:off x="8427750" y="5349179"/>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85" name="Can 84"/>
          <p:cNvSpPr/>
          <p:nvPr/>
        </p:nvSpPr>
        <p:spPr>
          <a:xfrm>
            <a:off x="6972803"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224" dirty="0">
              <a:solidFill>
                <a:schemeClr val="tx2"/>
              </a:solidFill>
            </a:endParaRPr>
          </a:p>
        </p:txBody>
      </p:sp>
      <p:sp>
        <p:nvSpPr>
          <p:cNvPr id="86" name="Can 85"/>
          <p:cNvSpPr/>
          <p:nvPr/>
        </p:nvSpPr>
        <p:spPr>
          <a:xfrm>
            <a:off x="6883852" y="5325804"/>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a:t>
            </a:r>
            <a:endParaRPr lang="en-US" sz="1224" dirty="0">
              <a:solidFill>
                <a:schemeClr val="tx2"/>
              </a:solidFill>
            </a:endParaRPr>
          </a:p>
        </p:txBody>
      </p:sp>
      <p:sp>
        <p:nvSpPr>
          <p:cNvPr id="87" name="Can 86"/>
          <p:cNvSpPr/>
          <p:nvPr/>
        </p:nvSpPr>
        <p:spPr>
          <a:xfrm>
            <a:off x="6758613" y="5424437"/>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8</a:t>
            </a:r>
          </a:p>
        </p:txBody>
      </p:sp>
      <p:sp>
        <p:nvSpPr>
          <p:cNvPr id="88" name="Cube 87"/>
          <p:cNvSpPr/>
          <p:nvPr/>
        </p:nvSpPr>
        <p:spPr bwMode="auto">
          <a:xfrm>
            <a:off x="7376253" y="5067540"/>
            <a:ext cx="1906894" cy="1162928"/>
          </a:xfrm>
          <a:prstGeom prst="cube">
            <a:avLst>
              <a:gd name="adj" fmla="val 25409"/>
            </a:avLst>
          </a:prstGeom>
          <a:solidFill>
            <a:schemeClr val="bg2">
              <a:lumMod val="75000"/>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sp>
        <p:nvSpPr>
          <p:cNvPr id="89" name="Cube 88"/>
          <p:cNvSpPr/>
          <p:nvPr/>
        </p:nvSpPr>
        <p:spPr bwMode="auto">
          <a:xfrm>
            <a:off x="6717873" y="5077145"/>
            <a:ext cx="861221" cy="1162928"/>
          </a:xfrm>
          <a:prstGeom prst="cube">
            <a:avLst>
              <a:gd name="adj" fmla="val 33682"/>
            </a:avLst>
          </a:prstGeom>
          <a:solidFill>
            <a:schemeClr val="accent5">
              <a:alpha val="30196"/>
            </a:schemeClr>
          </a:solidFill>
          <a:ln>
            <a:solidFill>
              <a:schemeClr val="accent4">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20181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par>
                          <p:cTn id="7" fill="hold">
                            <p:stCondLst>
                              <p:cond delay="0"/>
                            </p:stCondLst>
                            <p:childTnLst>
                              <p:par>
                                <p:cTn id="8" presetID="27" presetClass="emph" presetSubtype="0" fill="remove" grpId="0" nodeType="afterEffect">
                                  <p:stCondLst>
                                    <p:cond delay="0"/>
                                  </p:stCondLst>
                                  <p:childTnLst>
                                    <p:animClr clrSpc="rgb" dir="cw">
                                      <p:cBhvr override="childStyle">
                                        <p:cTn id="9" dur="250" autoRev="1" fill="remove"/>
                                        <p:tgtEl>
                                          <p:spTgt spid="79"/>
                                        </p:tgtEl>
                                        <p:attrNameLst>
                                          <p:attrName>style.color</p:attrName>
                                        </p:attrNameLst>
                                      </p:cBhvr>
                                      <p:to>
                                        <a:schemeClr val="bg1"/>
                                      </p:to>
                                    </p:animClr>
                                    <p:animClr clrSpc="rgb" dir="cw">
                                      <p:cBhvr>
                                        <p:cTn id="10" dur="250" autoRev="1" fill="remove"/>
                                        <p:tgtEl>
                                          <p:spTgt spid="79"/>
                                        </p:tgtEl>
                                        <p:attrNameLst>
                                          <p:attrName>fillcolor</p:attrName>
                                        </p:attrNameLst>
                                      </p:cBhvr>
                                      <p:to>
                                        <a:schemeClr val="bg1"/>
                                      </p:to>
                                    </p:animClr>
                                    <p:set>
                                      <p:cBhvr>
                                        <p:cTn id="11" dur="250" autoRev="1" fill="remove"/>
                                        <p:tgtEl>
                                          <p:spTgt spid="79"/>
                                        </p:tgtEl>
                                        <p:attrNameLst>
                                          <p:attrName>fill.type</p:attrName>
                                        </p:attrNameLst>
                                      </p:cBhvr>
                                      <p:to>
                                        <p:strVal val="solid"/>
                                      </p:to>
                                    </p:set>
                                    <p:set>
                                      <p:cBhvr>
                                        <p:cTn id="12" dur="250" autoRev="1" fill="remove"/>
                                        <p:tgtEl>
                                          <p:spTgt spid="79"/>
                                        </p:tgtEl>
                                        <p:attrNameLst>
                                          <p:attrName>fill.on</p:attrName>
                                        </p:attrNameLst>
                                      </p:cBhvr>
                                      <p:to>
                                        <p:strVal val="true"/>
                                      </p:to>
                                    </p:set>
                                  </p:childTnLst>
                                </p:cTn>
                              </p:par>
                            </p:childTnLst>
                          </p:cTn>
                        </p:par>
                      </p:childTnLst>
                    </p:cTn>
                  </p:par>
                  <p:par>
                    <p:cTn id="13" fill="hold">
                      <p:stCondLst>
                        <p:cond delay="indefinite"/>
                      </p:stCondLst>
                      <p:childTnLst>
                        <p:par>
                          <p:cTn id="14" fill="hold">
                            <p:stCondLst>
                              <p:cond delay="0"/>
                            </p:stCondLst>
                            <p:childTnLst>
                              <p:par>
                                <p:cTn id="15" presetID="35" presetClass="path" presetSubtype="0" accel="36000" decel="64000" fill="hold" grpId="0" nodeType="clickEffect">
                                  <p:stCondLst>
                                    <p:cond delay="0"/>
                                  </p:stCondLst>
                                  <p:childTnLst>
                                    <p:animMotion origin="layout" path="M -9.11412E-7 -4.44394E-6 L -0.09893 -4.44394E-6 " pathEditMode="relative" rAng="0" ptsTypes="AA">
                                      <p:cBhvr>
                                        <p:cTn id="16" dur="1000" fill="hold"/>
                                        <p:tgtEl>
                                          <p:spTgt spid="52"/>
                                        </p:tgtEl>
                                        <p:attrNameLst>
                                          <p:attrName>ppt_x</p:attrName>
                                          <p:attrName>ppt_y</p:attrName>
                                        </p:attrNameLst>
                                      </p:cBhvr>
                                      <p:rCtr x="-4953" y="0"/>
                                    </p:animMotion>
                                  </p:childTnLst>
                                </p:cTn>
                              </p:par>
                            </p:childTnLst>
                          </p:cTn>
                        </p:par>
                        <p:par>
                          <p:cTn id="17" fill="hold">
                            <p:stCondLst>
                              <p:cond delay="1000"/>
                            </p:stCondLst>
                            <p:childTnLst>
                              <p:par>
                                <p:cTn id="18" presetID="6" presetClass="emph" presetSubtype="0" fill="hold" grpId="1" nodeType="afterEffect">
                                  <p:stCondLst>
                                    <p:cond delay="0"/>
                                  </p:stCondLst>
                                  <p:childTnLst>
                                    <p:animScale>
                                      <p:cBhvr>
                                        <p:cTn id="19" dur="1000" fill="hold"/>
                                        <p:tgtEl>
                                          <p:spTgt spid="52"/>
                                        </p:tgtEl>
                                      </p:cBhvr>
                                      <p:by x="200000" y="200000"/>
                                    </p:animScale>
                                  </p:childTnLst>
                                </p:cTn>
                              </p:par>
                            </p:childTnLst>
                          </p:cTn>
                        </p:par>
                      </p:childTnLst>
                    </p:cTn>
                  </p:par>
                  <p:par>
                    <p:cTn id="20" fill="hold">
                      <p:stCondLst>
                        <p:cond delay="indefinite"/>
                      </p:stCondLst>
                      <p:childTnLst>
                        <p:par>
                          <p:cTn id="21" fill="hold">
                            <p:stCondLst>
                              <p:cond delay="0"/>
                            </p:stCondLst>
                            <p:childTnLst>
                              <p:par>
                                <p:cTn id="22" presetID="6" presetClass="emph" presetSubtype="0" fill="hold" grpId="3" nodeType="clickEffect">
                                  <p:stCondLst>
                                    <p:cond delay="0"/>
                                  </p:stCondLst>
                                  <p:childTnLst>
                                    <p:animScale>
                                      <p:cBhvr>
                                        <p:cTn id="23" dur="1000" fill="hold"/>
                                        <p:tgtEl>
                                          <p:spTgt spid="52"/>
                                        </p:tgtEl>
                                      </p:cBhvr>
                                      <p:by x="50000" y="50000"/>
                                    </p:animScale>
                                  </p:childTnLst>
                                </p:cTn>
                              </p:par>
                            </p:childTnLst>
                          </p:cTn>
                        </p:par>
                        <p:par>
                          <p:cTn id="24" fill="hold">
                            <p:stCondLst>
                              <p:cond delay="1000"/>
                            </p:stCondLst>
                            <p:childTnLst>
                              <p:par>
                                <p:cTn id="25" presetID="42" presetClass="path" presetSubtype="0" accel="34000" decel="66000" fill="hold" grpId="2" nodeType="afterEffect">
                                  <p:stCondLst>
                                    <p:cond delay="0"/>
                                  </p:stCondLst>
                                  <p:childTnLst>
                                    <p:animMotion origin="layout" path="M -0.09893 -4.44394E-6 L 3.19632E-6 3.77667E-6 " pathEditMode="relative" rAng="0" ptsTypes="AA">
                                      <p:cBhvr>
                                        <p:cTn id="26" dur="1000" fill="hold"/>
                                        <p:tgtEl>
                                          <p:spTgt spid="52"/>
                                        </p:tgtEl>
                                        <p:attrNameLst>
                                          <p:attrName>ppt_x</p:attrName>
                                          <p:attrName>ppt_y</p:attrName>
                                        </p:attrNameLst>
                                      </p:cBhvr>
                                      <p:rCtr x="4978" y="68"/>
                                    </p:animMotion>
                                  </p:childTnLst>
                                </p:cTn>
                              </p:par>
                            </p:childTnLst>
                          </p:cTn>
                        </p:par>
                        <p:par>
                          <p:cTn id="27" fill="hold">
                            <p:stCondLst>
                              <p:cond delay="2000"/>
                            </p:stCondLst>
                            <p:childTnLst>
                              <p:par>
                                <p:cTn id="28" presetID="1" presetClass="exit" presetSubtype="0" fill="hold" grpId="4" nodeType="afterEffect">
                                  <p:stCondLst>
                                    <p:cond delay="0"/>
                                  </p:stCondLst>
                                  <p:childTnLst>
                                    <p:set>
                                      <p:cBhvr>
                                        <p:cTn id="29" dur="1" fill="hold">
                                          <p:stCondLst>
                                            <p:cond delay="0"/>
                                          </p:stCondLst>
                                        </p:cTn>
                                        <p:tgtEl>
                                          <p:spTgt spid="52"/>
                                        </p:tgtEl>
                                        <p:attrNameLst>
                                          <p:attrName>style.visibility</p:attrName>
                                        </p:attrNameLst>
                                      </p:cBhvr>
                                      <p:to>
                                        <p:strVal val="hidden"/>
                                      </p:to>
                                    </p:set>
                                  </p:childTnLst>
                                </p:cTn>
                              </p:par>
                              <p:par>
                                <p:cTn id="30" presetID="1" presetClass="entr" presetSubtype="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2" grpId="2" animBg="1"/>
      <p:bldP spid="52" grpId="3" animBg="1"/>
      <p:bldP spid="52" grpId="4" animBg="1"/>
      <p:bldP spid="74" grpId="0" animBg="1"/>
      <p:bldP spid="79" grpId="0" animBg="1"/>
      <p:bldP spid="79"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3780182" y="4697629"/>
            <a:ext cx="4114217" cy="1847203"/>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30" name="Straight Connector 29"/>
          <p:cNvCxnSpPr/>
          <p:nvPr/>
        </p:nvCxnSpPr>
        <p:spPr>
          <a:xfrm>
            <a:off x="6319793" y="5650485"/>
            <a:ext cx="692906"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4658964" y="6043855"/>
            <a:ext cx="2850014" cy="369460"/>
          </a:xfrm>
          <a:prstGeom prst="rect">
            <a:avLst/>
          </a:prstGeom>
          <a:noFill/>
        </p:spPr>
        <p:txBody>
          <a:bodyPr wrap="square" rtlCol="0">
            <a:spAutoFit/>
          </a:bodyPr>
          <a:lstStyle/>
          <a:p>
            <a:pPr algn="ctr"/>
            <a:r>
              <a:rPr lang="en-US" sz="1801" b="1" dirty="0"/>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cxnSp>
        <p:nvCxnSpPr>
          <p:cNvPr id="65" name="Straight Arrow Connector 64"/>
          <p:cNvCxnSpPr/>
          <p:nvPr/>
        </p:nvCxnSpPr>
        <p:spPr>
          <a:xfrm>
            <a:off x="5075399"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Challenge: Querying across database sets</a:t>
            </a:r>
          </a:p>
        </p:txBody>
      </p:sp>
      <p:cxnSp>
        <p:nvCxnSpPr>
          <p:cNvPr id="23" name="Straight Arrow Connector 22"/>
          <p:cNvCxnSpPr/>
          <p:nvPr/>
        </p:nvCxnSpPr>
        <p:spPr>
          <a:xfrm>
            <a:off x="6751562"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591348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pic>
        <p:nvPicPr>
          <p:cNvPr id="28" name="Picture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749373" y="2628367"/>
            <a:ext cx="604676" cy="635434"/>
          </a:xfrm>
          <a:prstGeom prst="rect">
            <a:avLst/>
          </a:prstGeom>
        </p:spPr>
      </p:pic>
      <p:pic>
        <p:nvPicPr>
          <p:cNvPr id="31"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694981" y="2628367"/>
            <a:ext cx="432540" cy="579031"/>
          </a:xfrm>
          <a:prstGeom prst="rect">
            <a:avLst/>
          </a:prstGeom>
        </p:spPr>
      </p:pic>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69919" y="2647963"/>
            <a:ext cx="676384" cy="660164"/>
          </a:xfrm>
          <a:prstGeom prst="rect">
            <a:avLst/>
          </a:prstGeom>
        </p:spPr>
      </p:pic>
      <p:pic>
        <p:nvPicPr>
          <p:cNvPr id="33" name="Picture 3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9101" y="3558624"/>
            <a:ext cx="488419" cy="476705"/>
          </a:xfrm>
          <a:prstGeom prst="rect">
            <a:avLst/>
          </a:prstGeom>
        </p:spPr>
      </p:pic>
      <p:sp>
        <p:nvSpPr>
          <p:cNvPr id="34" name="TextBox 33"/>
          <p:cNvSpPr txBox="1"/>
          <p:nvPr/>
        </p:nvSpPr>
        <p:spPr>
          <a:xfrm>
            <a:off x="2369921" y="3562996"/>
            <a:ext cx="1268232" cy="426912"/>
          </a:xfrm>
          <a:prstGeom prst="rect">
            <a:avLst/>
          </a:prstGeom>
          <a:solidFill>
            <a:srgbClr val="00B050"/>
          </a:solidFill>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174" b="1" dirty="0" err="1"/>
              <a:t>PowerBI</a:t>
            </a:r>
            <a:endParaRPr lang="en-US" sz="2174" b="1" dirty="0"/>
          </a:p>
        </p:txBody>
      </p:sp>
      <p:pic>
        <p:nvPicPr>
          <p:cNvPr id="35" name="Picture 34"/>
          <p:cNvPicPr>
            <a:picLocks noChangeAspect="1"/>
          </p:cNvPicPr>
          <p:nvPr/>
        </p:nvPicPr>
        <p:blipFill rotWithShape="1">
          <a:blip r:embed="rId6"/>
          <a:srcRect l="3668"/>
          <a:stretch/>
        </p:blipFill>
        <p:spPr>
          <a:xfrm>
            <a:off x="741259" y="3551979"/>
            <a:ext cx="591863" cy="386877"/>
          </a:xfrm>
          <a:prstGeom prst="rect">
            <a:avLst/>
          </a:prstGeom>
        </p:spPr>
      </p:pic>
      <p:sp>
        <p:nvSpPr>
          <p:cNvPr id="36" name="Left Arrow 35"/>
          <p:cNvSpPr/>
          <p:nvPr/>
        </p:nvSpPr>
        <p:spPr bwMode="auto">
          <a:xfrm>
            <a:off x="2622449" y="5482661"/>
            <a:ext cx="912654" cy="376466"/>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solidFill>
                <a:schemeClr val="tx2"/>
              </a:solidFill>
              <a:ea typeface="Segoe UI" pitchFamily="34" charset="0"/>
              <a:cs typeface="Segoe UI" pitchFamily="34" charset="0"/>
            </a:endParaRPr>
          </a:p>
        </p:txBody>
      </p:sp>
      <p:sp>
        <p:nvSpPr>
          <p:cNvPr id="39" name="TextBox 38"/>
          <p:cNvSpPr txBox="1"/>
          <p:nvPr/>
        </p:nvSpPr>
        <p:spPr>
          <a:xfrm>
            <a:off x="6827751" y="4182966"/>
            <a:ext cx="2850014" cy="369460"/>
          </a:xfrm>
          <a:prstGeom prst="rect">
            <a:avLst/>
          </a:prstGeom>
          <a:noFill/>
        </p:spPr>
        <p:txBody>
          <a:bodyPr wrap="square" rtlCol="0">
            <a:spAutoFit/>
          </a:bodyPr>
          <a:lstStyle/>
          <a:p>
            <a:pPr algn="ctr"/>
            <a:r>
              <a:rPr lang="en-US" sz="1801" b="1" dirty="0"/>
              <a:t>Customer Catalog</a:t>
            </a:r>
          </a:p>
        </p:txBody>
      </p:sp>
      <p:pic>
        <p:nvPicPr>
          <p:cNvPr id="5" name="Picture 4"/>
          <p:cNvPicPr>
            <a:picLocks noChangeAspect="1"/>
          </p:cNvPicPr>
          <p:nvPr/>
        </p:nvPicPr>
        <p:blipFill rotWithShape="1">
          <a:blip r:embed="rId7"/>
          <a:srcRect l="2597" r="5063" b="6635"/>
          <a:stretch/>
        </p:blipFill>
        <p:spPr>
          <a:xfrm>
            <a:off x="171928" y="3551979"/>
            <a:ext cx="535120" cy="387766"/>
          </a:xfrm>
          <a:prstGeom prst="rect">
            <a:avLst/>
          </a:prstGeom>
        </p:spPr>
      </p:pic>
      <p:sp>
        <p:nvSpPr>
          <p:cNvPr id="38" name="Can 37"/>
          <p:cNvSpPr/>
          <p:nvPr/>
        </p:nvSpPr>
        <p:spPr>
          <a:xfrm>
            <a:off x="1418317" y="5143359"/>
            <a:ext cx="874572" cy="102052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Elastic </a:t>
            </a:r>
          </a:p>
          <a:p>
            <a:pPr algn="ctr"/>
            <a:r>
              <a:rPr lang="en-US" sz="1199" dirty="0">
                <a:solidFill>
                  <a:schemeClr val="tx2"/>
                </a:solidFill>
              </a:rPr>
              <a:t>Query</a:t>
            </a:r>
          </a:p>
        </p:txBody>
      </p:sp>
      <p:sp>
        <p:nvSpPr>
          <p:cNvPr id="40" name="Left Arrow 39"/>
          <p:cNvSpPr/>
          <p:nvPr/>
        </p:nvSpPr>
        <p:spPr bwMode="auto">
          <a:xfrm rot="16200000">
            <a:off x="1524946" y="4496119"/>
            <a:ext cx="620584" cy="335649"/>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Left Arrow 42"/>
          <p:cNvSpPr/>
          <p:nvPr/>
        </p:nvSpPr>
        <p:spPr bwMode="auto">
          <a:xfrm rot="16200000">
            <a:off x="2059855" y="4493554"/>
            <a:ext cx="620584" cy="335649"/>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45" name="Left Arrow 44"/>
          <p:cNvSpPr/>
          <p:nvPr/>
        </p:nvSpPr>
        <p:spPr bwMode="auto">
          <a:xfrm rot="16200000">
            <a:off x="1043658" y="4477811"/>
            <a:ext cx="620584" cy="335649"/>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7104881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453441" y="1287775"/>
            <a:ext cx="7318216" cy="2645806"/>
          </a:xfrm>
        </p:spPr>
        <p:txBody>
          <a:bodyPr/>
          <a:lstStyle/>
          <a:p>
            <a:r>
              <a:rPr lang="en-US" sz="2800" dirty="0">
                <a:solidFill>
                  <a:schemeClr val="tx1"/>
                </a:solidFill>
                <a:latin typeface="Segoe UI Light" panose="020B0502040204020203" pitchFamily="34" charset="0"/>
                <a:cs typeface="Segoe UI Light" panose="020B0502040204020203" pitchFamily="34" charset="0"/>
              </a:rPr>
              <a:t>Connect to a single SQL DB database using familiar SQL DB connection strings</a:t>
            </a:r>
            <a:endParaRPr lang="en-US" sz="1801" dirty="0">
              <a:solidFill>
                <a:schemeClr val="tx1"/>
              </a:solidFill>
              <a:latin typeface="Segoe UI Light" panose="020B0502040204020203" pitchFamily="34" charset="0"/>
              <a:cs typeface="Segoe UI Light" panose="020B0502040204020203" pitchFamily="34" charset="0"/>
            </a:endParaRP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Simple setup with T-SQL DDL</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Transparent querying of many databases from a single database </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Familiar programming experience with T-SQL, ADO. NET </a:t>
            </a:r>
            <a:r>
              <a:rPr lang="en-US" sz="2800" dirty="0" err="1">
                <a:solidFill>
                  <a:schemeClr val="tx1"/>
                </a:solidFill>
                <a:latin typeface="Segoe UI Light" panose="020B0502040204020203" pitchFamily="34" charset="0"/>
                <a:cs typeface="Segoe UI Light" panose="020B0502040204020203" pitchFamily="34" charset="0"/>
              </a:rPr>
              <a:t>Linq</a:t>
            </a:r>
            <a:r>
              <a:rPr lang="en-US" sz="2800" dirty="0">
                <a:solidFill>
                  <a:schemeClr val="tx1"/>
                </a:solidFill>
                <a:latin typeface="Segoe UI Light" panose="020B0502040204020203" pitchFamily="34" charset="0"/>
                <a:cs typeface="Segoe UI Light" panose="020B0502040204020203" pitchFamily="34" charset="0"/>
              </a:rPr>
              <a:t>, EF etc.</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Use familiar development and BI tools to query across many databases</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Designed for interactive querying</a:t>
            </a:r>
          </a:p>
          <a:p>
            <a:pPr>
              <a:spcBef>
                <a:spcPts val="900"/>
              </a:spcBef>
            </a:pPr>
            <a:endParaRPr lang="en-US" sz="2800" dirty="0">
              <a:solidFill>
                <a:schemeClr val="tx1"/>
              </a:solidFill>
              <a:latin typeface="Segoe UI Light" panose="020B0502040204020203" pitchFamily="34" charset="0"/>
              <a:cs typeface="Segoe UI Light" panose="020B0502040204020203" pitchFamily="34" charset="0"/>
            </a:endParaRPr>
          </a:p>
        </p:txBody>
      </p:sp>
      <p:sp>
        <p:nvSpPr>
          <p:cNvPr id="4" name="Title 3"/>
          <p:cNvSpPr>
            <a:spLocks noGrp="1"/>
          </p:cNvSpPr>
          <p:nvPr>
            <p:ph type="title"/>
          </p:nvPr>
        </p:nvSpPr>
        <p:spPr/>
        <p:txBody>
          <a:bodyPr/>
          <a:lstStyle/>
          <a:p>
            <a:r>
              <a:rPr lang="en-US" sz="4399" dirty="0"/>
              <a:t>Querying across many databases</a:t>
            </a:r>
          </a:p>
        </p:txBody>
      </p:sp>
      <p:sp>
        <p:nvSpPr>
          <p:cNvPr id="6" name="Rectangle 5"/>
          <p:cNvSpPr/>
          <p:nvPr/>
        </p:nvSpPr>
        <p:spPr bwMode="auto">
          <a:xfrm>
            <a:off x="713334" y="1994976"/>
            <a:ext cx="3748498" cy="3711774"/>
          </a:xfrm>
          <a:prstGeom prst="rect">
            <a:avLst/>
          </a:prstGeom>
          <a:solidFill>
            <a:schemeClr val="accent2">
              <a:lumMod val="50000"/>
            </a:schemeClr>
          </a:solidFill>
          <a:ln>
            <a:noFill/>
          </a:ln>
          <a:scene3d>
            <a:camera prst="perspectiveRight" fov="7200000"/>
            <a:lightRig rig="threePt" dir="t"/>
          </a:scene3d>
          <a:sp3d/>
        </p:spPr>
        <p:txBody>
          <a:bodyPr vert="horz" wrap="square" lIns="91427" tIns="146283" rIns="548562" bIns="146283" numCol="1" rtlCol="0" anchor="ctr" anchorCtr="0" compatLnSpc="1">
            <a:prstTxWarp prst="textNoShape">
              <a:avLst/>
            </a:prstTxWarp>
            <a:noAutofit/>
          </a:bodyPr>
          <a:lstStyle/>
          <a:p>
            <a:pPr algn="ctr">
              <a:lnSpc>
                <a:spcPct val="95000"/>
              </a:lnSpc>
              <a:spcBef>
                <a:spcPct val="0"/>
              </a:spcBef>
            </a:pPr>
            <a:r>
              <a:rPr lang="en-US" sz="3999" dirty="0"/>
              <a:t>Elastic </a:t>
            </a:r>
            <a:br>
              <a:rPr lang="en-US" sz="3999" dirty="0"/>
            </a:br>
            <a:r>
              <a:rPr lang="en-US" sz="3999" dirty="0"/>
              <a:t>Database Query</a:t>
            </a:r>
            <a:endParaRPr lang="en-US" sz="3999" spc="-102" dirty="0">
              <a:ln w="3175">
                <a:noFill/>
              </a:ln>
              <a:latin typeface="+mj-lt"/>
              <a:cs typeface="Segoe UI" pitchFamily="34" charset="0"/>
            </a:endParaRPr>
          </a:p>
        </p:txBody>
      </p:sp>
      <p:sp>
        <p:nvSpPr>
          <p:cNvPr id="2" name="TextBox 1"/>
          <p:cNvSpPr txBox="1"/>
          <p:nvPr/>
        </p:nvSpPr>
        <p:spPr>
          <a:xfrm>
            <a:off x="122237" y="6346850"/>
            <a:ext cx="11275074" cy="544765"/>
          </a:xfrm>
          <a:prstGeom prst="rect">
            <a:avLst/>
          </a:prstGeom>
          <a:noFill/>
        </p:spPr>
        <p:txBody>
          <a:bodyPr wrap="none" lIns="182880" tIns="146304" rIns="182880" bIns="146304" rtlCol="0">
            <a:spAutoFit/>
          </a:bodyPr>
          <a:lstStyle/>
          <a:p>
            <a:pPr>
              <a:lnSpc>
                <a:spcPct val="90000"/>
              </a:lnSpc>
              <a:spcAft>
                <a:spcPts val="600"/>
              </a:spcAft>
            </a:pPr>
            <a:r>
              <a:rPr lang="en-US" dirty="0">
                <a:gradFill>
                  <a:gsLst>
                    <a:gs pos="2917">
                      <a:schemeClr val="tx1"/>
                    </a:gs>
                    <a:gs pos="30000">
                      <a:schemeClr val="tx1"/>
                    </a:gs>
                  </a:gsLst>
                  <a:lin ang="5400000" scaled="0"/>
                </a:gradFill>
              </a:rPr>
              <a:t>More Info: https://azure.microsoft.com/en-us/documentation/articles/sql-database-elastic-query-overview/</a:t>
            </a:r>
          </a:p>
        </p:txBody>
      </p:sp>
    </p:spTree>
    <p:extLst>
      <p:ext uri="{BB962C8B-B14F-4D97-AF65-F5344CB8AC3E}">
        <p14:creationId xmlns:p14="http://schemas.microsoft.com/office/powerpoint/2010/main" val="289800846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2769989"/>
          </a:xfrm>
        </p:spPr>
        <p:txBody>
          <a:bodyPr/>
          <a:lstStyle/>
          <a:p>
            <a:r>
              <a:rPr lang="en-US" dirty="0"/>
              <a:t>Founder of UserGroup.tv</a:t>
            </a:r>
          </a:p>
          <a:p>
            <a:r>
              <a:rPr lang="en-US" dirty="0"/>
              <a:t>Technical Evangelist at Microsoft</a:t>
            </a:r>
          </a:p>
          <a:p>
            <a:pPr marL="0" indent="0">
              <a:buNone/>
            </a:pPr>
            <a:endParaRPr lang="en-US" dirty="0"/>
          </a:p>
          <a:p>
            <a:endParaRPr lang="en-US" dirty="0">
              <a:solidFill>
                <a:srgbClr val="FF0000"/>
              </a:solidFill>
            </a:endParaRPr>
          </a:p>
        </p:txBody>
      </p:sp>
      <p:sp>
        <p:nvSpPr>
          <p:cNvPr id="4" name="Title 3"/>
          <p:cNvSpPr>
            <a:spLocks noGrp="1"/>
          </p:cNvSpPr>
          <p:nvPr>
            <p:ph type="title"/>
          </p:nvPr>
        </p:nvSpPr>
        <p:spPr/>
        <p:txBody>
          <a:bodyPr/>
          <a:lstStyle/>
          <a:p>
            <a:r>
              <a:rPr lang="en-US" dirty="0"/>
              <a:t>About Me</a:t>
            </a:r>
          </a:p>
        </p:txBody>
      </p:sp>
      <p:pic>
        <p:nvPicPr>
          <p:cNvPr id="7" name="Picture 6" descr="http://www.dallasgivecamp.org/Themes/DallasGiveCamp/Content/Images/GiveCampDallas_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4113" y="4099364"/>
            <a:ext cx="2830313" cy="104982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C:\Users\SHAWN\Desktop\drn-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3746" y="4341468"/>
            <a:ext cx="3557592" cy="116559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Users\Shawn\Pictures\mvplogo.gif"/>
          <p:cNvPicPr>
            <a:picLocks noChangeAspect="1" noChangeArrowheads="1"/>
          </p:cNvPicPr>
          <p:nvPr/>
        </p:nvPicPr>
        <p:blipFill>
          <a:blip r:embed="rId4" cstate="print"/>
          <a:srcRect/>
          <a:stretch>
            <a:fillRect/>
          </a:stretch>
        </p:blipFill>
        <p:spPr bwMode="auto">
          <a:xfrm>
            <a:off x="240218" y="4401787"/>
            <a:ext cx="1497165" cy="2343390"/>
          </a:xfrm>
          <a:prstGeom prst="rect">
            <a:avLst/>
          </a:prstGeom>
          <a:noFill/>
          <a:ln w="9525">
            <a:noFill/>
            <a:miter lim="800000"/>
            <a:headEnd/>
            <a:tailEnd/>
          </a:ln>
        </p:spPr>
      </p:pic>
      <p:pic>
        <p:nvPicPr>
          <p:cNvPr id="10" name="Picture 9" descr="C:\Users\Shawn\Pictures\FloridaTech_seal.gif"/>
          <p:cNvPicPr>
            <a:picLocks noChangeAspect="1" noChangeArrowheads="1"/>
          </p:cNvPicPr>
          <p:nvPr/>
        </p:nvPicPr>
        <p:blipFill>
          <a:blip r:embed="rId5" cstate="print"/>
          <a:srcRect/>
          <a:stretch>
            <a:fillRect/>
          </a:stretch>
        </p:blipFill>
        <p:spPr bwMode="auto">
          <a:xfrm>
            <a:off x="2164113" y="5433829"/>
            <a:ext cx="1533153" cy="1188194"/>
          </a:xfrm>
          <a:prstGeom prst="rect">
            <a:avLst/>
          </a:prstGeom>
          <a:noFill/>
          <a:ln w="9525">
            <a:noFill/>
            <a:miter lim="800000"/>
            <a:headEnd/>
            <a:tailEnd/>
          </a:ln>
        </p:spPr>
      </p:pic>
      <p:pic>
        <p:nvPicPr>
          <p:cNvPr id="11" name="Picture 10" descr="C:\Users\SHAWN\Desktop\theme-sprite.17.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44397" y="4659948"/>
            <a:ext cx="2370948" cy="69354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C:\Users\SHAWN\Desktop\lockheed-martin.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23997" y="5720993"/>
            <a:ext cx="4747273" cy="94160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C:\Users\SHAWN\Desktop\UserGroupLogo.gif"/>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42902" y="5638419"/>
            <a:ext cx="2951350" cy="1106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202923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bwMode="auto">
          <a:xfrm>
            <a:off x="3780182" y="4697629"/>
            <a:ext cx="4114217" cy="1847203"/>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39" name="Left Arrow 38"/>
          <p:cNvSpPr/>
          <p:nvPr/>
        </p:nvSpPr>
        <p:spPr bwMode="auto">
          <a:xfrm rot="10800000">
            <a:off x="1799265" y="5516483"/>
            <a:ext cx="1761501" cy="335649"/>
          </a:xfrm>
          <a:prstGeom prst="lef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345"/>
            <a:endParaRPr lang="en-US" sz="800" dirty="0">
              <a:gradFill>
                <a:gsLst>
                  <a:gs pos="0">
                    <a:srgbClr val="FFFFFF"/>
                  </a:gs>
                  <a:gs pos="100000">
                    <a:srgbClr val="FFFFFF"/>
                  </a:gs>
                </a:gsLst>
                <a:lin ang="5400000" scaled="0"/>
              </a:gradFill>
              <a:ea typeface="Segoe UI" pitchFamily="34" charset="0"/>
              <a:cs typeface="Segoe UI" pitchFamily="34" charset="0"/>
            </a:endParaRPr>
          </a:p>
        </p:txBody>
      </p:sp>
      <p:cxnSp>
        <p:nvCxnSpPr>
          <p:cNvPr id="30" name="Straight Connector 29"/>
          <p:cNvCxnSpPr>
            <a:cxnSpLocks noChangeAspect="1"/>
          </p:cNvCxnSpPr>
          <p:nvPr/>
        </p:nvCxnSpPr>
        <p:spPr>
          <a:xfrm>
            <a:off x="6319787" y="5650485"/>
            <a:ext cx="762194" cy="0"/>
          </a:xfrm>
          <a:prstGeom prst="line">
            <a:avLst/>
          </a:prstGeom>
          <a:ln w="38100">
            <a:solidFill>
              <a:schemeClr val="accent1">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Can 10"/>
          <p:cNvSpPr/>
          <p:nvPr/>
        </p:nvSpPr>
        <p:spPr>
          <a:xfrm>
            <a:off x="6536475" y="3707079"/>
            <a:ext cx="610216" cy="582794"/>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199" dirty="0">
                <a:solidFill>
                  <a:schemeClr val="tx2"/>
                </a:solidFill>
              </a:rPr>
              <a:t>Catalog</a:t>
            </a:r>
          </a:p>
        </p:txBody>
      </p:sp>
      <p:sp>
        <p:nvSpPr>
          <p:cNvPr id="19" name="Can 18"/>
          <p:cNvSpPr/>
          <p:nvPr/>
        </p:nvSpPr>
        <p:spPr>
          <a:xfrm>
            <a:off x="4313507" y="5247895"/>
            <a:ext cx="574767"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24" dirty="0" err="1">
                <a:solidFill>
                  <a:schemeClr val="tx2"/>
                </a:solidFill>
              </a:rPr>
              <a:t>Cust</a:t>
            </a:r>
            <a:r>
              <a:rPr lang="en-US" sz="1224" dirty="0">
                <a:solidFill>
                  <a:schemeClr val="tx2"/>
                </a:solidFill>
              </a:rPr>
              <a:t> 1</a:t>
            </a:r>
          </a:p>
        </p:txBody>
      </p:sp>
      <p:sp>
        <p:nvSpPr>
          <p:cNvPr id="20" name="Can 19"/>
          <p:cNvSpPr/>
          <p:nvPr/>
        </p:nvSpPr>
        <p:spPr>
          <a:xfrm>
            <a:off x="4998470"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2</a:t>
            </a:r>
          </a:p>
        </p:txBody>
      </p:sp>
      <p:sp>
        <p:nvSpPr>
          <p:cNvPr id="6" name="Rectangle 5"/>
          <p:cNvSpPr/>
          <p:nvPr/>
        </p:nvSpPr>
        <p:spPr>
          <a:xfrm>
            <a:off x="4771641" y="2490231"/>
            <a:ext cx="2523690"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dirty="0">
              <a:solidFill>
                <a:schemeClr val="tx2"/>
              </a:solidFill>
            </a:endParaRPr>
          </a:p>
        </p:txBody>
      </p:sp>
      <p:sp>
        <p:nvSpPr>
          <p:cNvPr id="9" name="Rectangle 8"/>
          <p:cNvSpPr/>
          <p:nvPr/>
        </p:nvSpPr>
        <p:spPr>
          <a:xfrm>
            <a:off x="4694454" y="2582993"/>
            <a:ext cx="2452237" cy="582794"/>
          </a:xfrm>
          <a:prstGeom prst="rect">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b="1" dirty="0">
                <a:solidFill>
                  <a:schemeClr val="tx2"/>
                </a:solidFill>
              </a:rPr>
              <a:t>Cloud Service</a:t>
            </a:r>
          </a:p>
        </p:txBody>
      </p:sp>
      <p:cxnSp>
        <p:nvCxnSpPr>
          <p:cNvPr id="42" name="Straight Arrow Connector 41"/>
          <p:cNvCxnSpPr/>
          <p:nvPr/>
        </p:nvCxnSpPr>
        <p:spPr>
          <a:xfrm>
            <a:off x="6622845" y="3258546"/>
            <a:ext cx="152378" cy="421902"/>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4771640" y="3258548"/>
            <a:ext cx="784061"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4658964" y="6086388"/>
            <a:ext cx="2850014" cy="369460"/>
          </a:xfrm>
          <a:prstGeom prst="rect">
            <a:avLst/>
          </a:prstGeom>
          <a:noFill/>
        </p:spPr>
        <p:txBody>
          <a:bodyPr wrap="square" rtlCol="0">
            <a:spAutoFit/>
          </a:bodyPr>
          <a:lstStyle/>
          <a:p>
            <a:pPr algn="ctr"/>
            <a:r>
              <a:rPr lang="en-US" sz="1801" b="1" dirty="0"/>
              <a:t>Customer Databases</a:t>
            </a:r>
          </a:p>
        </p:txBody>
      </p:sp>
      <p:sp>
        <p:nvSpPr>
          <p:cNvPr id="7" name="TextBox 6"/>
          <p:cNvSpPr txBox="1"/>
          <p:nvPr/>
        </p:nvSpPr>
        <p:spPr>
          <a:xfrm>
            <a:off x="11828663" y="865983"/>
            <a:ext cx="184731" cy="374846"/>
          </a:xfrm>
          <a:prstGeom prst="rect">
            <a:avLst/>
          </a:prstGeom>
          <a:noFill/>
        </p:spPr>
        <p:txBody>
          <a:bodyPr wrap="none" rtlCol="0">
            <a:spAutoFit/>
          </a:bodyPr>
          <a:lstStyle/>
          <a:p>
            <a:endParaRPr lang="en-US" sz="1836" dirty="0"/>
          </a:p>
        </p:txBody>
      </p:sp>
      <p:sp>
        <p:nvSpPr>
          <p:cNvPr id="59" name="TextBox 58"/>
          <p:cNvSpPr txBox="1"/>
          <p:nvPr/>
        </p:nvSpPr>
        <p:spPr>
          <a:xfrm>
            <a:off x="6827751" y="4182966"/>
            <a:ext cx="2850014" cy="369460"/>
          </a:xfrm>
          <a:prstGeom prst="rect">
            <a:avLst/>
          </a:prstGeom>
          <a:noFill/>
        </p:spPr>
        <p:txBody>
          <a:bodyPr wrap="square" rtlCol="0">
            <a:spAutoFit/>
          </a:bodyPr>
          <a:lstStyle/>
          <a:p>
            <a:pPr algn="ctr"/>
            <a:r>
              <a:rPr lang="en-US" sz="1801" b="1" dirty="0"/>
              <a:t>Customer Catalog</a:t>
            </a:r>
          </a:p>
        </p:txBody>
      </p:sp>
      <p:cxnSp>
        <p:nvCxnSpPr>
          <p:cNvPr id="65" name="Straight Arrow Connector 64"/>
          <p:cNvCxnSpPr/>
          <p:nvPr/>
        </p:nvCxnSpPr>
        <p:spPr>
          <a:xfrm>
            <a:off x="5075399"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7" name="Can 66"/>
          <p:cNvSpPr/>
          <p:nvPr/>
        </p:nvSpPr>
        <p:spPr>
          <a:xfrm>
            <a:off x="5646629"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3</a:t>
            </a:r>
          </a:p>
        </p:txBody>
      </p:sp>
      <p:sp>
        <p:nvSpPr>
          <p:cNvPr id="68" name="Can 67"/>
          <p:cNvSpPr/>
          <p:nvPr/>
        </p:nvSpPr>
        <p:spPr>
          <a:xfrm>
            <a:off x="7101576" y="5247895"/>
            <a:ext cx="557231" cy="707636"/>
          </a:xfrm>
          <a:prstGeom prst="can">
            <a:avLst/>
          </a:prstGeom>
          <a:solidFill>
            <a:schemeClr val="accent1">
              <a:lumMod val="60000"/>
              <a:lumOff val="4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24" dirty="0" err="1">
                <a:solidFill>
                  <a:schemeClr val="tx2"/>
                </a:solidFill>
              </a:rPr>
              <a:t>Cust</a:t>
            </a:r>
            <a:r>
              <a:rPr lang="en-US" sz="1224" dirty="0">
                <a:solidFill>
                  <a:schemeClr val="tx2"/>
                </a:solidFill>
              </a:rPr>
              <a:t> N</a:t>
            </a:r>
          </a:p>
        </p:txBody>
      </p:sp>
      <p:sp>
        <p:nvSpPr>
          <p:cNvPr id="71" name="Title 1"/>
          <p:cNvSpPr>
            <a:spLocks noGrp="1"/>
          </p:cNvSpPr>
          <p:nvPr>
            <p:ph type="title"/>
          </p:nvPr>
        </p:nvSpPr>
        <p:spPr/>
        <p:txBody>
          <a:bodyPr/>
          <a:lstStyle/>
          <a:p>
            <a:r>
              <a:rPr lang="en-US" dirty="0"/>
              <a:t>Challenge: Managing many databases</a:t>
            </a:r>
          </a:p>
        </p:txBody>
      </p:sp>
      <p:cxnSp>
        <p:nvCxnSpPr>
          <p:cNvPr id="23" name="Straight Arrow Connector 22"/>
          <p:cNvCxnSpPr/>
          <p:nvPr/>
        </p:nvCxnSpPr>
        <p:spPr>
          <a:xfrm>
            <a:off x="6751562"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5913481" y="1705893"/>
            <a:ext cx="0" cy="726589"/>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5913480" y="3258548"/>
            <a:ext cx="41936" cy="1914878"/>
          </a:xfrm>
          <a:prstGeom prst="straightConnector1">
            <a:avLst/>
          </a:prstGeom>
          <a:ln w="28575">
            <a:solidFill>
              <a:schemeClr val="accent1">
                <a:lumMod val="60000"/>
                <a:lumOff val="4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0" name="Vertical Scroll 39"/>
          <p:cNvSpPr>
            <a:spLocks noChangeAspect="1"/>
          </p:cNvSpPr>
          <p:nvPr/>
        </p:nvSpPr>
        <p:spPr bwMode="auto">
          <a:xfrm>
            <a:off x="2742902" y="5735160"/>
            <a:ext cx="422152" cy="428723"/>
          </a:xfrm>
          <a:prstGeom prst="verticalScroll">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ctr" anchorCtr="0"/>
          <a:lstStyle/>
          <a:p>
            <a:pPr algn="ctr" defTabSz="932345"/>
            <a:endParaRPr lang="en-US" sz="136" b="1" dirty="0">
              <a:solidFill>
                <a:schemeClr val="tx1">
                  <a:lumMod val="50000"/>
                </a:schemeClr>
              </a:solidFill>
              <a:ea typeface="Segoe UI" pitchFamily="34" charset="0"/>
              <a:cs typeface="Segoe UI" pitchFamily="34" charset="0"/>
            </a:endParaRPr>
          </a:p>
        </p:txBody>
      </p:sp>
      <p:sp>
        <p:nvSpPr>
          <p:cNvPr id="43" name="Vertical Scroll 42"/>
          <p:cNvSpPr>
            <a:spLocks noChangeAspect="1"/>
          </p:cNvSpPr>
          <p:nvPr/>
        </p:nvSpPr>
        <p:spPr bwMode="auto">
          <a:xfrm>
            <a:off x="2508241" y="5736082"/>
            <a:ext cx="422152" cy="428723"/>
          </a:xfrm>
          <a:prstGeom prst="verticalScroll">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ctr" anchorCtr="0"/>
          <a:lstStyle/>
          <a:p>
            <a:pPr algn="ctr" defTabSz="932345"/>
            <a:endParaRPr lang="en-US" sz="136" b="1" dirty="0">
              <a:solidFill>
                <a:schemeClr val="tx1">
                  <a:lumMod val="50000"/>
                </a:schemeClr>
              </a:solidFill>
              <a:ea typeface="Segoe UI" pitchFamily="34" charset="0"/>
              <a:cs typeface="Segoe UI" pitchFamily="34" charset="0"/>
            </a:endParaRPr>
          </a:p>
        </p:txBody>
      </p:sp>
      <p:sp>
        <p:nvSpPr>
          <p:cNvPr id="45" name="Vertical Scroll 44"/>
          <p:cNvSpPr>
            <a:spLocks noChangeAspect="1"/>
          </p:cNvSpPr>
          <p:nvPr/>
        </p:nvSpPr>
        <p:spPr bwMode="auto">
          <a:xfrm>
            <a:off x="2366690" y="5736082"/>
            <a:ext cx="422152" cy="428723"/>
          </a:xfrm>
          <a:prstGeom prst="verticalScroll">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ctr" anchorCtr="0"/>
          <a:lstStyle/>
          <a:p>
            <a:pPr algn="ctr" defTabSz="932345"/>
            <a:endParaRPr lang="en-US" sz="136" b="1" dirty="0">
              <a:solidFill>
                <a:schemeClr val="tx1">
                  <a:lumMod val="50000"/>
                </a:schemeClr>
              </a:solidFill>
              <a:ea typeface="Segoe UI" pitchFamily="34" charset="0"/>
              <a:cs typeface="Segoe UI" pitchFamily="34" charset="0"/>
            </a:endParaRPr>
          </a:p>
        </p:txBody>
      </p:sp>
      <p:sp>
        <p:nvSpPr>
          <p:cNvPr id="46" name="Vertical Scroll 45"/>
          <p:cNvSpPr>
            <a:spLocks noChangeAspect="1"/>
          </p:cNvSpPr>
          <p:nvPr/>
        </p:nvSpPr>
        <p:spPr bwMode="auto">
          <a:xfrm>
            <a:off x="2856264" y="5735160"/>
            <a:ext cx="422152" cy="428723"/>
          </a:xfrm>
          <a:prstGeom prst="verticalScroll">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ctr" anchorCtr="0"/>
          <a:lstStyle/>
          <a:p>
            <a:pPr algn="ctr" defTabSz="932345"/>
            <a:endParaRPr lang="en-US" sz="136" b="1" dirty="0">
              <a:solidFill>
                <a:schemeClr val="tx1">
                  <a:lumMod val="50000"/>
                </a:schemeClr>
              </a:solidFill>
              <a:ea typeface="Segoe UI" pitchFamily="34" charset="0"/>
              <a:cs typeface="Segoe UI" pitchFamily="34" charset="0"/>
            </a:endParaRPr>
          </a:p>
        </p:txBody>
      </p:sp>
      <p:sp>
        <p:nvSpPr>
          <p:cNvPr id="4" name="Vertical Scroll 3"/>
          <p:cNvSpPr/>
          <p:nvPr/>
        </p:nvSpPr>
        <p:spPr bwMode="auto">
          <a:xfrm>
            <a:off x="2180210" y="5173425"/>
            <a:ext cx="1283277" cy="1280184"/>
          </a:xfrm>
          <a:prstGeom prst="verticalScroll">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ctr" anchorCtr="0"/>
          <a:lstStyle/>
          <a:p>
            <a:pPr algn="ctr" defTabSz="932345"/>
            <a:r>
              <a:rPr lang="en-US" sz="2000" b="1" dirty="0">
                <a:solidFill>
                  <a:schemeClr val="tx2"/>
                </a:solidFill>
                <a:ea typeface="Segoe UI" pitchFamily="34" charset="0"/>
                <a:cs typeface="Segoe UI" pitchFamily="34" charset="0"/>
              </a:rPr>
              <a:t>T-SQL</a:t>
            </a:r>
            <a:endParaRPr lang="en-US" sz="900" b="1" dirty="0">
              <a:solidFill>
                <a:schemeClr val="tx2"/>
              </a:solidFill>
              <a:ea typeface="Segoe UI" pitchFamily="34" charset="0"/>
              <a:cs typeface="Segoe UI" pitchFamily="34" charset="0"/>
            </a:endParaRPr>
          </a:p>
        </p:txBody>
      </p:sp>
      <p:pic>
        <p:nvPicPr>
          <p:cNvPr id="29" name="Picture 9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872045" y="5234392"/>
            <a:ext cx="739497" cy="777114"/>
          </a:xfrm>
          <a:prstGeom prst="rect">
            <a:avLst/>
          </a:prstGeom>
        </p:spPr>
      </p:pic>
    </p:spTree>
    <p:extLst>
      <p:ext uri="{BB962C8B-B14F-4D97-AF65-F5344CB8AC3E}">
        <p14:creationId xmlns:p14="http://schemas.microsoft.com/office/powerpoint/2010/main" val="1957850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35000" decel="65000" fill="hold" grpId="0" nodeType="clickEffect">
                                  <p:stCondLst>
                                    <p:cond delay="0"/>
                                  </p:stCondLst>
                                  <p:childTnLst>
                                    <p:animMotion origin="layout" path="M 3.39801E-6 1.80663E-6 L 0.13416 -0.00091 " pathEditMode="relative" rAng="0" ptsTypes="AA">
                                      <p:cBhvr>
                                        <p:cTn id="6" dur="750" fill="hold"/>
                                        <p:tgtEl>
                                          <p:spTgt spid="40"/>
                                        </p:tgtEl>
                                        <p:attrNameLst>
                                          <p:attrName>ppt_x</p:attrName>
                                          <p:attrName>ppt_y</p:attrName>
                                        </p:attrNameLst>
                                      </p:cBhvr>
                                      <p:rCtr x="6702" y="-45"/>
                                    </p:animMotion>
                                  </p:childTnLst>
                                </p:cTn>
                              </p:par>
                            </p:childTnLst>
                          </p:cTn>
                        </p:par>
                        <p:par>
                          <p:cTn id="7" fill="hold">
                            <p:stCondLst>
                              <p:cond delay="750"/>
                            </p:stCondLst>
                            <p:childTnLst>
                              <p:par>
                                <p:cTn id="8" presetID="42" presetClass="path" presetSubtype="0" accel="50000" decel="50000" fill="hold" grpId="0" nodeType="afterEffect">
                                  <p:stCondLst>
                                    <p:cond delay="0"/>
                                  </p:stCondLst>
                                  <p:childTnLst>
                                    <p:animMotion origin="layout" path="M -2.24151E-6 1.80663E-6 L 0.20743 -0.0025 " pathEditMode="relative" rAng="0" ptsTypes="AA">
                                      <p:cBhvr>
                                        <p:cTn id="9" dur="750" fill="hold"/>
                                        <p:tgtEl>
                                          <p:spTgt spid="43"/>
                                        </p:tgtEl>
                                        <p:attrNameLst>
                                          <p:attrName>ppt_x</p:attrName>
                                          <p:attrName>ppt_y</p:attrName>
                                        </p:attrNameLst>
                                      </p:cBhvr>
                                      <p:rCtr x="10365" y="-136"/>
                                    </p:animMotion>
                                  </p:childTnLst>
                                </p:cTn>
                              </p:par>
                            </p:childTnLst>
                          </p:cTn>
                        </p:par>
                        <p:par>
                          <p:cTn id="10" fill="hold">
                            <p:stCondLst>
                              <p:cond delay="1500"/>
                            </p:stCondLst>
                            <p:childTnLst>
                              <p:par>
                                <p:cTn id="11" presetID="42" presetClass="path" presetSubtype="0" accel="50000" decel="50000" fill="hold" grpId="0" nodeType="afterEffect">
                                  <p:stCondLst>
                                    <p:cond delay="0"/>
                                  </p:stCondLst>
                                  <p:childTnLst>
                                    <p:animMotion origin="layout" path="M -3.85754E-6 1.80663E-6 L 0.27087 -0.00091 " pathEditMode="relative" rAng="0" ptsTypes="AA">
                                      <p:cBhvr>
                                        <p:cTn id="12" dur="750" fill="hold"/>
                                        <p:tgtEl>
                                          <p:spTgt spid="45"/>
                                        </p:tgtEl>
                                        <p:attrNameLst>
                                          <p:attrName>ppt_x</p:attrName>
                                          <p:attrName>ppt_y</p:attrName>
                                        </p:attrNameLst>
                                      </p:cBhvr>
                                      <p:rCtr x="13544" y="-45"/>
                                    </p:animMotion>
                                  </p:childTnLst>
                                </p:cTn>
                              </p:par>
                            </p:childTnLst>
                          </p:cTn>
                        </p:par>
                        <p:par>
                          <p:cTn id="13" fill="hold">
                            <p:stCondLst>
                              <p:cond delay="2250"/>
                            </p:stCondLst>
                            <p:childTnLst>
                              <p:par>
                                <p:cTn id="14" presetID="42" presetClass="path" presetSubtype="0" accel="50000" decel="50000" fill="hold" grpId="0" nodeType="afterEffect">
                                  <p:stCondLst>
                                    <p:cond delay="0"/>
                                  </p:stCondLst>
                                  <p:childTnLst>
                                    <p:animMotion origin="layout" path="M 2.69083E-6 1.80663E-6 L 0.34963 0.00068 " pathEditMode="relative" rAng="0" ptsTypes="AA">
                                      <p:cBhvr>
                                        <p:cTn id="15" dur="750" fill="hold"/>
                                        <p:tgtEl>
                                          <p:spTgt spid="46"/>
                                        </p:tgtEl>
                                        <p:attrNameLst>
                                          <p:attrName>ppt_x</p:attrName>
                                          <p:attrName>ppt_y</p:attrName>
                                        </p:attrNameLst>
                                      </p:cBhvr>
                                      <p:rCtr x="17475"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3" grpId="0" animBg="1"/>
      <p:bldP spid="45" grpId="0" animBg="1"/>
      <p:bldP spid="4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389697" y="1918105"/>
            <a:ext cx="7318216" cy="2645806"/>
          </a:xfrm>
        </p:spPr>
        <p:txBody>
          <a:bodyPr/>
          <a:lstStyle/>
          <a:p>
            <a:r>
              <a:rPr lang="en-US" sz="2800" dirty="0">
                <a:solidFill>
                  <a:schemeClr val="tx1"/>
                </a:solidFill>
                <a:latin typeface="Segoe UI Light" panose="020B0502040204020203" pitchFamily="34" charset="0"/>
                <a:cs typeface="Segoe UI Light" panose="020B0502040204020203" pitchFamily="34" charset="0"/>
              </a:rPr>
              <a:t>Apply changes or administrative operations to many databases </a:t>
            </a:r>
          </a:p>
          <a:p>
            <a:r>
              <a:rPr lang="en-US" sz="2800" dirty="0">
                <a:solidFill>
                  <a:schemeClr val="tx1"/>
                </a:solidFill>
                <a:latin typeface="Segoe UI Light" panose="020B0502040204020203" pitchFamily="34" charset="0"/>
                <a:cs typeface="Segoe UI Light" panose="020B0502040204020203" pitchFamily="34" charset="0"/>
              </a:rPr>
              <a:t>Use familiar T-SQL scripts to define jobs</a:t>
            </a:r>
            <a:endParaRPr lang="en-US" sz="1801" dirty="0">
              <a:solidFill>
                <a:schemeClr val="tx1"/>
              </a:solidFill>
              <a:latin typeface="Segoe UI Light" panose="020B0502040204020203" pitchFamily="34" charset="0"/>
              <a:cs typeface="Segoe UI Light" panose="020B0502040204020203" pitchFamily="34" charset="0"/>
            </a:endParaRP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Built-in automatic retries in case of transient failures</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Tightly integrated with elastic pools in the new Azure Portal</a:t>
            </a:r>
          </a:p>
          <a:p>
            <a:pPr>
              <a:spcBef>
                <a:spcPts val="900"/>
              </a:spcBef>
            </a:pPr>
            <a:r>
              <a:rPr lang="en-US" sz="2800" dirty="0">
                <a:solidFill>
                  <a:schemeClr val="tx1"/>
                </a:solidFill>
                <a:latin typeface="Segoe UI Light" panose="020B0502040204020203" pitchFamily="34" charset="0"/>
                <a:cs typeface="Segoe UI Light" panose="020B0502040204020203" pitchFamily="34" charset="0"/>
              </a:rPr>
              <a:t>Designed for batch processing</a:t>
            </a:r>
          </a:p>
          <a:p>
            <a:pPr>
              <a:spcBef>
                <a:spcPts val="900"/>
              </a:spcBef>
            </a:pPr>
            <a:endParaRPr lang="en-US" sz="2800" dirty="0">
              <a:solidFill>
                <a:schemeClr val="tx1"/>
              </a:solidFill>
              <a:latin typeface="Segoe UI Light" panose="020B0502040204020203" pitchFamily="34" charset="0"/>
              <a:cs typeface="Segoe UI Light" panose="020B0502040204020203" pitchFamily="34" charset="0"/>
            </a:endParaRPr>
          </a:p>
        </p:txBody>
      </p:sp>
      <p:sp>
        <p:nvSpPr>
          <p:cNvPr id="4" name="Title 3"/>
          <p:cNvSpPr>
            <a:spLocks noGrp="1"/>
          </p:cNvSpPr>
          <p:nvPr>
            <p:ph type="title"/>
          </p:nvPr>
        </p:nvSpPr>
        <p:spPr/>
        <p:txBody>
          <a:bodyPr/>
          <a:lstStyle/>
          <a:p>
            <a:r>
              <a:rPr lang="en-US" sz="4399" dirty="0"/>
              <a:t>Managing many databases</a:t>
            </a:r>
          </a:p>
        </p:txBody>
      </p:sp>
      <p:sp>
        <p:nvSpPr>
          <p:cNvPr id="6" name="Rectangle 5"/>
          <p:cNvSpPr/>
          <p:nvPr/>
        </p:nvSpPr>
        <p:spPr bwMode="auto">
          <a:xfrm>
            <a:off x="713334" y="1994976"/>
            <a:ext cx="3748498" cy="3711774"/>
          </a:xfrm>
          <a:prstGeom prst="rect">
            <a:avLst/>
          </a:prstGeom>
          <a:solidFill>
            <a:schemeClr val="accent2">
              <a:lumMod val="50000"/>
            </a:schemeClr>
          </a:solidFill>
          <a:ln>
            <a:noFill/>
          </a:ln>
          <a:scene3d>
            <a:camera prst="perspectiveRight" fov="7200000"/>
            <a:lightRig rig="threePt" dir="t"/>
          </a:scene3d>
          <a:sp3d/>
        </p:spPr>
        <p:txBody>
          <a:bodyPr vert="horz" wrap="square" lIns="91427" tIns="146283" rIns="548562" bIns="146283" numCol="1" rtlCol="0" anchor="ctr" anchorCtr="0" compatLnSpc="1">
            <a:prstTxWarp prst="textNoShape">
              <a:avLst/>
            </a:prstTxWarp>
            <a:noAutofit/>
          </a:bodyPr>
          <a:lstStyle/>
          <a:p>
            <a:pPr algn="ctr">
              <a:lnSpc>
                <a:spcPct val="95000"/>
              </a:lnSpc>
              <a:spcBef>
                <a:spcPct val="0"/>
              </a:spcBef>
            </a:pPr>
            <a:r>
              <a:rPr lang="en-US" sz="3999" dirty="0"/>
              <a:t>Elastic </a:t>
            </a:r>
            <a:br>
              <a:rPr lang="en-US" sz="3999" dirty="0"/>
            </a:br>
            <a:r>
              <a:rPr lang="en-US" sz="3999" dirty="0"/>
              <a:t>Database Jobs</a:t>
            </a:r>
            <a:endParaRPr lang="en-US" sz="3999" spc="-102" dirty="0">
              <a:ln w="3175">
                <a:noFill/>
              </a:ln>
              <a:latin typeface="+mj-lt"/>
              <a:cs typeface="Segoe UI" pitchFamily="34" charset="0"/>
            </a:endParaRPr>
          </a:p>
        </p:txBody>
      </p:sp>
    </p:spTree>
    <p:extLst>
      <p:ext uri="{BB962C8B-B14F-4D97-AF65-F5344CB8AC3E}">
        <p14:creationId xmlns:p14="http://schemas.microsoft.com/office/powerpoint/2010/main" val="369587387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5038729" y="3503892"/>
            <a:ext cx="6928585" cy="914271"/>
          </a:xfrm>
          <a:noFill/>
        </p:spPr>
        <p:txBody>
          <a:bodyPr vert="horz" wrap="square" lIns="182854" tIns="146283" rIns="182854" bIns="146283" rtlCol="0" anchor="ctr">
            <a:noAutofit/>
          </a:bodyPr>
          <a:lstStyle/>
          <a:p>
            <a:pPr marL="466310" indent="-466310">
              <a:spcAft>
                <a:spcPts val="50"/>
              </a:spcAft>
              <a:buFont typeface="Wingdings" panose="05000000000000000000" pitchFamily="2" charset="2"/>
              <a:buChar char="ü"/>
            </a:pPr>
            <a:r>
              <a:rPr lang="en-US" sz="3200" dirty="0"/>
              <a:t>Global database-as-a-service</a:t>
            </a:r>
          </a:p>
          <a:p>
            <a:pPr marL="466310" indent="-466310">
              <a:spcAft>
                <a:spcPts val="50"/>
              </a:spcAft>
              <a:buFont typeface="Wingdings" panose="05000000000000000000" pitchFamily="2" charset="2"/>
              <a:buChar char="ü"/>
            </a:pPr>
            <a:r>
              <a:rPr lang="en-US" sz="3200" dirty="0"/>
              <a:t>Predictable workloads</a:t>
            </a:r>
          </a:p>
          <a:p>
            <a:pPr marL="466310" indent="-466310">
              <a:spcAft>
                <a:spcPts val="50"/>
              </a:spcAft>
              <a:buFont typeface="Wingdings" panose="05000000000000000000" pitchFamily="2" charset="2"/>
              <a:buChar char="ü"/>
            </a:pPr>
            <a:r>
              <a:rPr lang="en-US" sz="3200" dirty="0"/>
              <a:t>Unpredictable workloads at massive scale for SaaS applications</a:t>
            </a:r>
          </a:p>
          <a:p>
            <a:pPr marL="466310" indent="-466310">
              <a:spcAft>
                <a:spcPts val="50"/>
              </a:spcAft>
              <a:buFont typeface="Wingdings" panose="05000000000000000000" pitchFamily="2" charset="2"/>
              <a:buChar char="ü"/>
            </a:pPr>
            <a:r>
              <a:rPr lang="en-US" sz="3200" dirty="0"/>
              <a:t>Easy development, simple self-service management </a:t>
            </a:r>
          </a:p>
          <a:p>
            <a:pPr marL="466310" indent="-466310">
              <a:spcAft>
                <a:spcPts val="50"/>
              </a:spcAft>
              <a:buFont typeface="Wingdings" panose="05000000000000000000" pitchFamily="2" charset="2"/>
              <a:buChar char="ü"/>
            </a:pPr>
            <a:r>
              <a:rPr lang="en-US" sz="3200" dirty="0"/>
              <a:t>Powerful cross-database querying and management</a:t>
            </a:r>
          </a:p>
        </p:txBody>
      </p:sp>
      <p:sp>
        <p:nvSpPr>
          <p:cNvPr id="3" name="Title 2"/>
          <p:cNvSpPr>
            <a:spLocks noGrp="1"/>
          </p:cNvSpPr>
          <p:nvPr>
            <p:ph type="title"/>
          </p:nvPr>
        </p:nvSpPr>
        <p:spPr/>
        <p:txBody>
          <a:bodyPr/>
          <a:lstStyle/>
          <a:p>
            <a:r>
              <a:rPr lang="en-US" dirty="0"/>
              <a:t>Azure SQL DB &amp; Elastic Database</a:t>
            </a:r>
          </a:p>
        </p:txBody>
      </p:sp>
      <p:grpSp>
        <p:nvGrpSpPr>
          <p:cNvPr id="4" name="Group 3"/>
          <p:cNvGrpSpPr/>
          <p:nvPr/>
        </p:nvGrpSpPr>
        <p:grpSpPr>
          <a:xfrm>
            <a:off x="123102" y="1897288"/>
            <a:ext cx="5644997" cy="3580892"/>
            <a:chOff x="5596297" y="2222981"/>
            <a:chExt cx="7403740" cy="3658844"/>
          </a:xfrm>
          <a:scene3d>
            <a:camera prst="perspectiveRight" fov="4200000">
              <a:rot lat="0" lon="19499996" rev="0"/>
            </a:camera>
            <a:lightRig rig="threePt" dir="t"/>
          </a:scene3d>
        </p:grpSpPr>
        <p:grpSp>
          <p:nvGrpSpPr>
            <p:cNvPr id="6" name="Group 5"/>
            <p:cNvGrpSpPr/>
            <p:nvPr/>
          </p:nvGrpSpPr>
          <p:grpSpPr>
            <a:xfrm>
              <a:off x="5596297" y="2222981"/>
              <a:ext cx="7403740" cy="3636481"/>
              <a:chOff x="4544915" y="2130116"/>
              <a:chExt cx="7403740" cy="3636481"/>
            </a:xfrm>
          </p:grpSpPr>
          <p:pic>
            <p:nvPicPr>
              <p:cNvPr id="12" name="Picture 11"/>
              <p:cNvPicPr>
                <a:picLocks noChangeAspect="1"/>
              </p:cNvPicPr>
              <p:nvPr/>
            </p:nvPicPr>
            <p:blipFill rotWithShape="1">
              <a:blip r:embed="rId2">
                <a:duotone>
                  <a:srgbClr val="D2D2D2">
                    <a:shade val="45000"/>
                    <a:satMod val="135000"/>
                  </a:srgbClr>
                  <a:prstClr val="white"/>
                </a:duotone>
                <a:extLst>
                  <a:ext uri="{28A0092B-C50C-407E-A947-70E740481C1C}">
                    <a14:useLocalDpi xmlns:a14="http://schemas.microsoft.com/office/drawing/2010/main" val="0"/>
                  </a:ext>
                </a:extLst>
              </a:blip>
              <a:srcRect r="4415"/>
              <a:stretch/>
            </p:blipFill>
            <p:spPr>
              <a:xfrm>
                <a:off x="4544915" y="2130116"/>
                <a:ext cx="7403740" cy="3636481"/>
              </a:xfrm>
              <a:prstGeom prst="rect">
                <a:avLst/>
              </a:prstGeom>
              <a:sp3d/>
            </p:spPr>
          </p:pic>
          <p:sp>
            <p:nvSpPr>
              <p:cNvPr id="13" name="Hexagon 12"/>
              <p:cNvSpPr/>
              <p:nvPr/>
            </p:nvSpPr>
            <p:spPr>
              <a:xfrm>
                <a:off x="5278779" y="3557446"/>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4" name="Hexagon 13"/>
              <p:cNvSpPr/>
              <p:nvPr/>
            </p:nvSpPr>
            <p:spPr>
              <a:xfrm>
                <a:off x="5843857" y="3681959"/>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5" name="Hexagon 14"/>
              <p:cNvSpPr/>
              <p:nvPr/>
            </p:nvSpPr>
            <p:spPr>
              <a:xfrm>
                <a:off x="6300203" y="3528737"/>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6" name="Hexagon 15"/>
              <p:cNvSpPr/>
              <p:nvPr/>
            </p:nvSpPr>
            <p:spPr>
              <a:xfrm>
                <a:off x="5937746" y="3234823"/>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7" name="Hexagon 16"/>
              <p:cNvSpPr/>
              <p:nvPr/>
            </p:nvSpPr>
            <p:spPr>
              <a:xfrm>
                <a:off x="7589851" y="3201924"/>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8" name="Hexagon 17"/>
              <p:cNvSpPr/>
              <p:nvPr/>
            </p:nvSpPr>
            <p:spPr>
              <a:xfrm>
                <a:off x="7998726" y="3263532"/>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19" name="Hexagon 18"/>
              <p:cNvSpPr/>
              <p:nvPr/>
            </p:nvSpPr>
            <p:spPr>
              <a:xfrm>
                <a:off x="6869899" y="4841521"/>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0" name="Hexagon 19"/>
              <p:cNvSpPr/>
              <p:nvPr/>
            </p:nvSpPr>
            <p:spPr>
              <a:xfrm>
                <a:off x="9940170" y="4325066"/>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1" name="Hexagon 20"/>
              <p:cNvSpPr/>
              <p:nvPr/>
            </p:nvSpPr>
            <p:spPr>
              <a:xfrm>
                <a:off x="10125843" y="3851360"/>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2" name="Hexagon 21"/>
              <p:cNvSpPr/>
              <p:nvPr/>
            </p:nvSpPr>
            <p:spPr>
              <a:xfrm>
                <a:off x="10481102" y="3704403"/>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3" name="Hexagon 22"/>
              <p:cNvSpPr/>
              <p:nvPr/>
            </p:nvSpPr>
            <p:spPr>
              <a:xfrm>
                <a:off x="10759818" y="3410489"/>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4" name="Hexagon 23"/>
              <p:cNvSpPr/>
              <p:nvPr/>
            </p:nvSpPr>
            <p:spPr>
              <a:xfrm>
                <a:off x="10480959" y="4966601"/>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sp>
            <p:nvSpPr>
              <p:cNvPr id="25" name="Hexagon 24"/>
              <p:cNvSpPr/>
              <p:nvPr/>
            </p:nvSpPr>
            <p:spPr>
              <a:xfrm>
                <a:off x="10928000" y="4864258"/>
                <a:ext cx="355259" cy="293914"/>
              </a:xfrm>
              <a:prstGeom prst="hexagon">
                <a:avLst>
                  <a:gd name="adj" fmla="val 27431"/>
                  <a:gd name="vf" fmla="val 115470"/>
                </a:avLst>
              </a:prstGeom>
              <a:solidFill>
                <a:schemeClr val="tx2">
                  <a:lumMod val="20000"/>
                  <a:lumOff val="80000"/>
                </a:schemeClr>
              </a:solidFill>
              <a:ln>
                <a:noFill/>
              </a:ln>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900">
                  <a:solidFill>
                    <a:schemeClr val="accent3">
                      <a:lumMod val="75000"/>
                    </a:schemeClr>
                  </a:solidFill>
                </a:endParaRPr>
              </a:p>
            </p:txBody>
          </p:sp>
        </p:grpSp>
        <p:sp>
          <p:nvSpPr>
            <p:cNvPr id="7" name="Can 6"/>
            <p:cNvSpPr/>
            <p:nvPr/>
          </p:nvSpPr>
          <p:spPr>
            <a:xfrm>
              <a:off x="6397020" y="3071937"/>
              <a:ext cx="582487" cy="653525"/>
            </a:xfrm>
            <a:prstGeom prst="can">
              <a:avLst>
                <a:gd name="adj" fmla="val 31571"/>
              </a:avLst>
            </a:prstGeom>
            <a:solidFill>
              <a:srgbClr val="A08AC8"/>
            </a:solidFill>
            <a:ln>
              <a:noFill/>
            </a:ln>
            <a:sp3d/>
          </p:spPr>
          <p:style>
            <a:lnRef idx="2">
              <a:schemeClr val="accent1">
                <a:shade val="50000"/>
              </a:schemeClr>
            </a:lnRef>
            <a:fillRef idx="1">
              <a:schemeClr val="accent1"/>
            </a:fillRef>
            <a:effectRef idx="0">
              <a:schemeClr val="accent1"/>
            </a:effectRef>
            <a:fontRef idx="minor">
              <a:schemeClr val="lt1"/>
            </a:fontRef>
          </p:style>
          <p:txBody>
            <a:bodyPr lIns="0" tIns="93247" rIns="0" rtlCol="0" anchor="ctr"/>
            <a:lstStyle/>
            <a:p>
              <a:pPr algn="ctr"/>
              <a:r>
                <a:rPr lang="en-US" sz="900" b="1" dirty="0">
                  <a:solidFill>
                    <a:schemeClr val="accent3">
                      <a:lumMod val="75000"/>
                    </a:schemeClr>
                  </a:solidFill>
                </a:rPr>
                <a:t>DB</a:t>
              </a:r>
            </a:p>
          </p:txBody>
        </p:sp>
        <p:sp>
          <p:nvSpPr>
            <p:cNvPr id="8" name="Can 7"/>
            <p:cNvSpPr/>
            <p:nvPr/>
          </p:nvSpPr>
          <p:spPr>
            <a:xfrm>
              <a:off x="9199513" y="3415213"/>
              <a:ext cx="582487" cy="653525"/>
            </a:xfrm>
            <a:prstGeom prst="can">
              <a:avLst>
                <a:gd name="adj" fmla="val 31571"/>
              </a:avLst>
            </a:prstGeom>
            <a:solidFill>
              <a:srgbClr val="A08AC8"/>
            </a:solidFill>
            <a:ln>
              <a:noFill/>
            </a:ln>
            <a:sp3d/>
          </p:spPr>
          <p:style>
            <a:lnRef idx="2">
              <a:schemeClr val="accent1">
                <a:shade val="50000"/>
              </a:schemeClr>
            </a:lnRef>
            <a:fillRef idx="1">
              <a:schemeClr val="accent1"/>
            </a:fillRef>
            <a:effectRef idx="0">
              <a:schemeClr val="accent1"/>
            </a:effectRef>
            <a:fontRef idx="minor">
              <a:schemeClr val="lt1"/>
            </a:fontRef>
          </p:style>
          <p:txBody>
            <a:bodyPr lIns="0" tIns="93247" rIns="0" rtlCol="0" anchor="ctr"/>
            <a:lstStyle/>
            <a:p>
              <a:pPr algn="ctr"/>
              <a:r>
                <a:rPr lang="en-US" sz="900" b="1" dirty="0">
                  <a:solidFill>
                    <a:schemeClr val="accent3">
                      <a:lumMod val="75000"/>
                    </a:schemeClr>
                  </a:solidFill>
                </a:rPr>
                <a:t>DB</a:t>
              </a:r>
            </a:p>
          </p:txBody>
        </p:sp>
        <p:sp>
          <p:nvSpPr>
            <p:cNvPr id="9" name="Can 8"/>
            <p:cNvSpPr/>
            <p:nvPr/>
          </p:nvSpPr>
          <p:spPr>
            <a:xfrm>
              <a:off x="8098910" y="4450555"/>
              <a:ext cx="582487" cy="653525"/>
            </a:xfrm>
            <a:prstGeom prst="can">
              <a:avLst>
                <a:gd name="adj" fmla="val 31571"/>
              </a:avLst>
            </a:prstGeom>
            <a:solidFill>
              <a:srgbClr val="A08AC8"/>
            </a:solidFill>
            <a:ln>
              <a:noFill/>
            </a:ln>
            <a:sp3d/>
          </p:spPr>
          <p:style>
            <a:lnRef idx="2">
              <a:schemeClr val="accent1">
                <a:shade val="50000"/>
              </a:schemeClr>
            </a:lnRef>
            <a:fillRef idx="1">
              <a:schemeClr val="accent1"/>
            </a:fillRef>
            <a:effectRef idx="0">
              <a:schemeClr val="accent1"/>
            </a:effectRef>
            <a:fontRef idx="minor">
              <a:schemeClr val="lt1"/>
            </a:fontRef>
          </p:style>
          <p:txBody>
            <a:bodyPr lIns="0" tIns="93247" rIns="0" rtlCol="0" anchor="ctr"/>
            <a:lstStyle/>
            <a:p>
              <a:pPr algn="ctr"/>
              <a:r>
                <a:rPr lang="en-US" sz="900" b="1" dirty="0">
                  <a:solidFill>
                    <a:schemeClr val="accent3">
                      <a:lumMod val="75000"/>
                    </a:schemeClr>
                  </a:solidFill>
                </a:rPr>
                <a:t>DB</a:t>
              </a:r>
            </a:p>
          </p:txBody>
        </p:sp>
        <p:sp>
          <p:nvSpPr>
            <p:cNvPr id="10" name="Can 9"/>
            <p:cNvSpPr/>
            <p:nvPr/>
          </p:nvSpPr>
          <p:spPr>
            <a:xfrm>
              <a:off x="11434567" y="3049401"/>
              <a:ext cx="582487" cy="653525"/>
            </a:xfrm>
            <a:prstGeom prst="can">
              <a:avLst>
                <a:gd name="adj" fmla="val 31571"/>
              </a:avLst>
            </a:prstGeom>
            <a:solidFill>
              <a:srgbClr val="A08AC8"/>
            </a:solidFill>
            <a:ln>
              <a:noFill/>
            </a:ln>
            <a:sp3d/>
          </p:spPr>
          <p:style>
            <a:lnRef idx="2">
              <a:schemeClr val="accent1">
                <a:shade val="50000"/>
              </a:schemeClr>
            </a:lnRef>
            <a:fillRef idx="1">
              <a:schemeClr val="accent1"/>
            </a:fillRef>
            <a:effectRef idx="0">
              <a:schemeClr val="accent1"/>
            </a:effectRef>
            <a:fontRef idx="minor">
              <a:schemeClr val="lt1"/>
            </a:fontRef>
          </p:style>
          <p:txBody>
            <a:bodyPr lIns="0" tIns="93247" rIns="0" rtlCol="0" anchor="ctr"/>
            <a:lstStyle/>
            <a:p>
              <a:pPr algn="ctr"/>
              <a:r>
                <a:rPr lang="en-US" sz="900" b="1" dirty="0">
                  <a:solidFill>
                    <a:schemeClr val="accent3">
                      <a:lumMod val="75000"/>
                    </a:schemeClr>
                  </a:solidFill>
                </a:rPr>
                <a:t>DB</a:t>
              </a:r>
            </a:p>
          </p:txBody>
        </p:sp>
        <p:sp>
          <p:nvSpPr>
            <p:cNvPr id="11" name="Can 10"/>
            <p:cNvSpPr/>
            <p:nvPr/>
          </p:nvSpPr>
          <p:spPr>
            <a:xfrm>
              <a:off x="11228713" y="5228300"/>
              <a:ext cx="582487" cy="653525"/>
            </a:xfrm>
            <a:prstGeom prst="can">
              <a:avLst>
                <a:gd name="adj" fmla="val 31571"/>
              </a:avLst>
            </a:prstGeom>
            <a:solidFill>
              <a:srgbClr val="A08AC8"/>
            </a:solidFill>
            <a:ln>
              <a:noFill/>
            </a:ln>
            <a:sp3d/>
          </p:spPr>
          <p:style>
            <a:lnRef idx="2">
              <a:schemeClr val="accent1">
                <a:shade val="50000"/>
              </a:schemeClr>
            </a:lnRef>
            <a:fillRef idx="1">
              <a:schemeClr val="accent1"/>
            </a:fillRef>
            <a:effectRef idx="0">
              <a:schemeClr val="accent1"/>
            </a:effectRef>
            <a:fontRef idx="minor">
              <a:schemeClr val="lt1"/>
            </a:fontRef>
          </p:style>
          <p:txBody>
            <a:bodyPr lIns="0" tIns="93247" rIns="0" rtlCol="0" anchor="ctr"/>
            <a:lstStyle/>
            <a:p>
              <a:pPr algn="ctr"/>
              <a:r>
                <a:rPr lang="en-US" sz="900" b="1" dirty="0">
                  <a:solidFill>
                    <a:schemeClr val="accent3">
                      <a:lumMod val="75000"/>
                    </a:schemeClr>
                  </a:solidFill>
                </a:rPr>
                <a:t>DB</a:t>
              </a:r>
            </a:p>
          </p:txBody>
        </p:sp>
      </p:grpSp>
    </p:spTree>
    <p:extLst>
      <p:ext uri="{BB962C8B-B14F-4D97-AF65-F5344CB8AC3E}">
        <p14:creationId xmlns:p14="http://schemas.microsoft.com/office/powerpoint/2010/main" val="84442292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4592026"/>
          </a:xfrm>
        </p:spPr>
        <p:txBody>
          <a:bodyPr/>
          <a:lstStyle/>
          <a:p>
            <a:endParaRPr lang="en-US" dirty="0"/>
          </a:p>
          <a:p>
            <a:r>
              <a:rPr lang="en-US" dirty="0"/>
              <a:t>Transient faults are errors that occur because of some </a:t>
            </a:r>
            <a:r>
              <a:rPr lang="en-US" b="1" dirty="0"/>
              <a:t>temporary condition </a:t>
            </a:r>
            <a:r>
              <a:rPr lang="en-US" dirty="0"/>
              <a:t>such as </a:t>
            </a:r>
            <a:r>
              <a:rPr lang="en-US" b="1" dirty="0"/>
              <a:t>network connectivity</a:t>
            </a:r>
            <a:r>
              <a:rPr lang="en-US" dirty="0"/>
              <a:t> issues or service unavailability. Typically, if you </a:t>
            </a:r>
            <a:r>
              <a:rPr lang="en-US" b="1" dirty="0"/>
              <a:t>retry the operation </a:t>
            </a:r>
            <a:r>
              <a:rPr lang="en-US" dirty="0"/>
              <a:t>that resulted in a transient error a short time later, you find that the error has disappeared.</a:t>
            </a:r>
          </a:p>
          <a:p>
            <a:pPr lvl="1"/>
            <a:r>
              <a:rPr lang="en-US" dirty="0"/>
              <a:t>https://msdn.microsoft.com/en-us/library/hh680934(v=pandp.50).aspx</a:t>
            </a:r>
          </a:p>
        </p:txBody>
      </p:sp>
      <p:sp>
        <p:nvSpPr>
          <p:cNvPr id="5" name="Title 4"/>
          <p:cNvSpPr>
            <a:spLocks noGrp="1"/>
          </p:cNvSpPr>
          <p:nvPr>
            <p:ph type="title"/>
          </p:nvPr>
        </p:nvSpPr>
        <p:spPr/>
        <p:txBody>
          <a:bodyPr/>
          <a:lstStyle/>
          <a:p>
            <a:r>
              <a:rPr lang="en-US" b="1" dirty="0"/>
              <a:t>The Transient Fault Handling Application Block</a:t>
            </a:r>
            <a:endParaRPr lang="en-US" dirty="0"/>
          </a:p>
        </p:txBody>
      </p:sp>
    </p:spTree>
    <p:extLst>
      <p:ext uri="{BB962C8B-B14F-4D97-AF65-F5344CB8AC3E}">
        <p14:creationId xmlns:p14="http://schemas.microsoft.com/office/powerpoint/2010/main" val="289245931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4618266" y="3802019"/>
            <a:ext cx="7314165" cy="914271"/>
          </a:xfrm>
        </p:spPr>
        <p:txBody>
          <a:bodyPr/>
          <a:lstStyle/>
          <a:p>
            <a:r>
              <a:rPr lang="en-US" dirty="0"/>
              <a:t>Start building SaaS applications in Azure today</a:t>
            </a:r>
          </a:p>
          <a:p>
            <a:r>
              <a:rPr lang="en-US" dirty="0"/>
              <a:t>Explore Azure SQL DB and its new elastic capabilities designed for SaaS</a:t>
            </a:r>
          </a:p>
        </p:txBody>
      </p:sp>
      <p:sp>
        <p:nvSpPr>
          <p:cNvPr id="6" name="Rectangle 5"/>
          <p:cNvSpPr/>
          <p:nvPr/>
        </p:nvSpPr>
        <p:spPr bwMode="auto">
          <a:xfrm>
            <a:off x="713334" y="1744911"/>
            <a:ext cx="3748498" cy="3711774"/>
          </a:xfrm>
          <a:prstGeom prst="rect">
            <a:avLst/>
          </a:prstGeom>
          <a:solidFill>
            <a:schemeClr val="tx2"/>
          </a:solidFill>
          <a:ln>
            <a:noFill/>
          </a:ln>
          <a:scene3d>
            <a:camera prst="perspectiveRight" fov="7200000"/>
            <a:lightRig rig="threePt" dir="t"/>
          </a:scene3d>
          <a:sp3d/>
        </p:spPr>
        <p:txBody>
          <a:bodyPr vert="horz" wrap="square" lIns="0" tIns="146283" rIns="548562" bIns="146283" numCol="1" rtlCol="0" anchor="ctr" anchorCtr="0" compatLnSpc="1">
            <a:prstTxWarp prst="textNoShape">
              <a:avLst/>
            </a:prstTxWarp>
            <a:noAutofit/>
          </a:bodyPr>
          <a:lstStyle/>
          <a:p>
            <a:pPr algn="ctr">
              <a:lnSpc>
                <a:spcPct val="95000"/>
              </a:lnSpc>
              <a:spcBef>
                <a:spcPct val="0"/>
              </a:spcBef>
            </a:pPr>
            <a:r>
              <a:rPr lang="en-US" sz="5400" dirty="0">
                <a:solidFill>
                  <a:schemeClr val="bg1"/>
                </a:solidFill>
              </a:rPr>
              <a:t>Call to Action</a:t>
            </a:r>
            <a:endParaRPr lang="en-US" sz="5400" spc="-102" dirty="0">
              <a:ln w="3175">
                <a:noFill/>
              </a:ln>
              <a:solidFill>
                <a:schemeClr val="bg1"/>
              </a:solidFill>
              <a:latin typeface="+mj-lt"/>
              <a:cs typeface="Segoe UI" pitchFamily="34" charset="0"/>
            </a:endParaRPr>
          </a:p>
        </p:txBody>
      </p:sp>
    </p:spTree>
    <p:extLst>
      <p:ext uri="{BB962C8B-B14F-4D97-AF65-F5344CB8AC3E}">
        <p14:creationId xmlns:p14="http://schemas.microsoft.com/office/powerpoint/2010/main" val="2249858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Session Objectives And Takeaways</a:t>
            </a:r>
            <a:endParaRPr lang="en-US" dirty="0"/>
          </a:p>
        </p:txBody>
      </p:sp>
      <p:sp>
        <p:nvSpPr>
          <p:cNvPr id="5" name="Text Placeholder 4"/>
          <p:cNvSpPr>
            <a:spLocks noGrp="1"/>
          </p:cNvSpPr>
          <p:nvPr>
            <p:ph type="body" sz="quarter" idx="11"/>
          </p:nvPr>
        </p:nvSpPr>
        <p:spPr>
          <a:xfrm>
            <a:off x="274639" y="1212849"/>
            <a:ext cx="11889564" cy="3877985"/>
          </a:xfrm>
        </p:spPr>
        <p:txBody>
          <a:bodyPr/>
          <a:lstStyle/>
          <a:p>
            <a:r>
              <a:rPr lang="en-US" dirty="0"/>
              <a:t>Session Objective(s): </a:t>
            </a:r>
          </a:p>
          <a:p>
            <a:pPr lvl="1"/>
            <a:r>
              <a:rPr lang="en-US" dirty="0"/>
              <a:t>Learn how to easily scale SaaS applications to thousands to customer</a:t>
            </a:r>
          </a:p>
          <a:p>
            <a:pPr lvl="1"/>
            <a:r>
              <a:rPr lang="en-US" dirty="0"/>
              <a:t>Understand how to leverage Elastic Database features for SaaS applications</a:t>
            </a:r>
          </a:p>
          <a:p>
            <a:r>
              <a:rPr lang="en-US" dirty="0"/>
              <a:t>Single-database per tenant is a compelling application pattern for SaaS applications</a:t>
            </a:r>
          </a:p>
          <a:p>
            <a:r>
              <a:rPr lang="en-US" dirty="0"/>
              <a:t>Azure SQL DB provides compelling support for the single-database per tenant pattern</a:t>
            </a:r>
          </a:p>
        </p:txBody>
      </p:sp>
    </p:spTree>
    <p:extLst>
      <p:ext uri="{BB962C8B-B14F-4D97-AF65-F5344CB8AC3E}">
        <p14:creationId xmlns:p14="http://schemas.microsoft.com/office/powerpoint/2010/main" val="308694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5490734"/>
          </a:xfrm>
        </p:spPr>
        <p:txBody>
          <a:bodyPr/>
          <a:lstStyle/>
          <a:p>
            <a:r>
              <a:rPr lang="en-US" dirty="0"/>
              <a:t>Building Multitenant SaaS Applications with Tenant Isolation and Unlimited Scale on Azure SQL Database</a:t>
            </a:r>
          </a:p>
          <a:p>
            <a:pPr lvl="1"/>
            <a:r>
              <a:rPr lang="en-US" dirty="0"/>
              <a:t>https://channel9.msdn.com/events/Build/2016/P522 </a:t>
            </a:r>
          </a:p>
          <a:p>
            <a:pPr lvl="1"/>
            <a:r>
              <a:rPr lang="en-US" dirty="0"/>
              <a:t>Torsten Grabs – </a:t>
            </a:r>
          </a:p>
          <a:p>
            <a:r>
              <a:rPr lang="en-US" dirty="0"/>
              <a:t>Create a new elastic database pool</a:t>
            </a:r>
          </a:p>
          <a:p>
            <a:pPr lvl="1"/>
            <a:r>
              <a:rPr lang="en-US" dirty="0"/>
              <a:t>http://azure.microsoft.com/en-us/documentation/articles/sql-database-elastic-pool-portal/  </a:t>
            </a:r>
          </a:p>
          <a:p>
            <a:r>
              <a:rPr lang="en-US" dirty="0"/>
              <a:t>Documentation Map **</a:t>
            </a:r>
          </a:p>
          <a:p>
            <a:pPr lvl="1"/>
            <a:r>
              <a:rPr lang="en-US" dirty="0"/>
              <a:t>http://azure.microsoft.com/en-us/documentation/articles/sql-database-elastic-scale-documentation-map/ </a:t>
            </a:r>
          </a:p>
        </p:txBody>
      </p:sp>
      <p:sp>
        <p:nvSpPr>
          <p:cNvPr id="4" name="Title 3"/>
          <p:cNvSpPr>
            <a:spLocks noGrp="1"/>
          </p:cNvSpPr>
          <p:nvPr>
            <p:ph type="title"/>
          </p:nvPr>
        </p:nvSpPr>
        <p:spPr/>
        <p:txBody>
          <a:bodyPr/>
          <a:lstStyle/>
          <a:p>
            <a:r>
              <a:rPr lang="en-US" dirty="0"/>
              <a:t>More Info:</a:t>
            </a:r>
          </a:p>
        </p:txBody>
      </p:sp>
    </p:spTree>
    <p:extLst>
      <p:ext uri="{BB962C8B-B14F-4D97-AF65-F5344CB8AC3E}">
        <p14:creationId xmlns:p14="http://schemas.microsoft.com/office/powerpoint/2010/main" val="377953670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5" name="Text Placeholder 4"/>
          <p:cNvSpPr>
            <a:spLocks noGrp="1"/>
          </p:cNvSpPr>
          <p:nvPr>
            <p:ph type="body" sz="quarter" idx="12"/>
          </p:nvPr>
        </p:nvSpPr>
        <p:spPr/>
        <p:txBody>
          <a:bodyPr/>
          <a:lstStyle/>
          <a:p>
            <a:r>
              <a:rPr lang="en-US" dirty="0"/>
              <a:t>DIY Demo</a:t>
            </a:r>
          </a:p>
          <a:p>
            <a:r>
              <a:rPr lang="en-US" dirty="0"/>
              <a:t>Captain Smack Down</a:t>
            </a:r>
          </a:p>
        </p:txBody>
      </p:sp>
    </p:spTree>
    <p:extLst>
      <p:ext uri="{BB962C8B-B14F-4D97-AF65-F5344CB8AC3E}">
        <p14:creationId xmlns:p14="http://schemas.microsoft.com/office/powerpoint/2010/main" val="285760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4096685"/>
            <a:ext cx="12436475" cy="1554463"/>
          </a:xfrm>
          <a:prstGeom prst="rect">
            <a:avLst/>
          </a:prstGeom>
          <a:solidFill>
            <a:schemeClr val="accent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3200" tIns="46637" rIns="914400" bIns="46637" numCol="1" rtlCol="0" anchor="ctr" anchorCtr="0" compatLnSpc="1">
            <a:prstTxWarp prst="textNoShape">
              <a:avLst/>
            </a:prstTxWarp>
          </a:bodyPr>
          <a:lstStyle/>
          <a:p>
            <a:pPr defTabSz="932472" fontAlgn="base">
              <a:spcBef>
                <a:spcPct val="0"/>
              </a:spcBef>
              <a:spcAft>
                <a:spcPct val="0"/>
              </a:spcAft>
            </a:pPr>
            <a:r>
              <a:rPr lang="en-US" sz="3200" dirty="0">
                <a:gradFill>
                  <a:gsLst>
                    <a:gs pos="0">
                      <a:srgbClr val="FFFFFF"/>
                    </a:gs>
                    <a:gs pos="100000">
                      <a:srgbClr val="FFFFFF"/>
                    </a:gs>
                  </a:gsLst>
                  <a:lin ang="5400000" scaled="0"/>
                </a:gradFill>
                <a:latin typeface="+mj-lt"/>
              </a:rPr>
              <a:t>Questions…</a:t>
            </a:r>
          </a:p>
        </p:txBody>
      </p:sp>
      <p:sp>
        <p:nvSpPr>
          <p:cNvPr id="6" name="Oval 5"/>
          <p:cNvSpPr/>
          <p:nvPr/>
        </p:nvSpPr>
        <p:spPr bwMode="auto">
          <a:xfrm>
            <a:off x="274638" y="3824592"/>
            <a:ext cx="2076450" cy="2076450"/>
          </a:xfrm>
          <a:prstGeom prst="ellipse">
            <a:avLst/>
          </a:prstGeom>
          <a:solidFill>
            <a:schemeClr val="tx1"/>
          </a:solidFill>
          <a:ln w="76200">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3800" b="1" dirty="0">
                <a:solidFill>
                  <a:schemeClr val="bg1"/>
                </a:solidFill>
              </a:rPr>
              <a:t>?</a:t>
            </a:r>
          </a:p>
        </p:txBody>
      </p:sp>
      <p:sp>
        <p:nvSpPr>
          <p:cNvPr id="13" name="Title 3"/>
          <p:cNvSpPr txBox="1">
            <a:spLocks/>
          </p:cNvSpPr>
          <p:nvPr/>
        </p:nvSpPr>
        <p:spPr>
          <a:xfrm>
            <a:off x="274638" y="1364282"/>
            <a:ext cx="11887200" cy="18319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11500" dirty="0"/>
              <a:t>Q&amp;A</a:t>
            </a:r>
          </a:p>
        </p:txBody>
      </p:sp>
    </p:spTree>
    <p:extLst>
      <p:ext uri="{BB962C8B-B14F-4D97-AF65-F5344CB8AC3E}">
        <p14:creationId xmlns:p14="http://schemas.microsoft.com/office/powerpoint/2010/main" val="381992644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327338"/>
          </a:xfrm>
        </p:spPr>
        <p:txBody>
          <a:bodyPr/>
          <a:lstStyle/>
          <a:p>
            <a:r>
              <a:rPr lang="en-US" dirty="0"/>
              <a:t>Rate My Talk &amp; Download Slides!</a:t>
            </a:r>
          </a:p>
          <a:p>
            <a:pPr marL="342900" lvl="1" indent="0">
              <a:buNone/>
            </a:pPr>
            <a:r>
              <a:rPr lang="en-US" sz="6000" b="1" dirty="0"/>
              <a:t>http://bit.ly/RateShawnsTalk</a:t>
            </a:r>
            <a:r>
              <a:rPr lang="en-US" sz="6000" dirty="0"/>
              <a:t> </a:t>
            </a:r>
          </a:p>
          <a:p>
            <a:r>
              <a:rPr lang="en-US" dirty="0"/>
              <a:t>Contact Information</a:t>
            </a:r>
          </a:p>
          <a:p>
            <a:pPr lvl="1"/>
            <a:r>
              <a:rPr lang="en-US" dirty="0"/>
              <a:t>Email: shawn@shawnweisfeld.com</a:t>
            </a:r>
          </a:p>
          <a:p>
            <a:pPr lvl="1"/>
            <a:r>
              <a:rPr lang="en-US" dirty="0"/>
              <a:t>Blog: http://www.shawnweisfeld.com</a:t>
            </a:r>
          </a:p>
          <a:p>
            <a:pPr lvl="1"/>
            <a:r>
              <a:rPr lang="en-US" dirty="0"/>
              <a:t>Twitter: @</a:t>
            </a:r>
            <a:r>
              <a:rPr lang="en-US" dirty="0" err="1"/>
              <a:t>shawnweisfeld</a:t>
            </a:r>
            <a:endParaRPr lang="en-US" dirty="0"/>
          </a:p>
          <a:p>
            <a:endParaRPr lang="en-US" dirty="0"/>
          </a:p>
        </p:txBody>
      </p:sp>
      <p:sp>
        <p:nvSpPr>
          <p:cNvPr id="3" name="Title 2"/>
          <p:cNvSpPr>
            <a:spLocks noGrp="1"/>
          </p:cNvSpPr>
          <p:nvPr>
            <p:ph type="title"/>
          </p:nvPr>
        </p:nvSpPr>
        <p:spPr/>
        <p:txBody>
          <a:bodyPr/>
          <a:lstStyle/>
          <a:p>
            <a:r>
              <a:rPr lang="en-US" dirty="0"/>
              <a:t>Thank you! Your Feedback is Important</a:t>
            </a:r>
          </a:p>
        </p:txBody>
      </p:sp>
    </p:spTree>
    <p:extLst>
      <p:ext uri="{BB962C8B-B14F-4D97-AF65-F5344CB8AC3E}">
        <p14:creationId xmlns:p14="http://schemas.microsoft.com/office/powerpoint/2010/main" val="45699159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a:t>Watch User Group presentations </a:t>
            </a:r>
            <a:br>
              <a:rPr lang="en-US" b="1" dirty="0"/>
            </a:br>
            <a:r>
              <a:rPr lang="en-US" b="1" dirty="0"/>
              <a:t>for </a:t>
            </a:r>
            <a:r>
              <a:rPr lang="en-US" sz="6000" b="1" dirty="0"/>
              <a:t>FREE </a:t>
            </a:r>
            <a:r>
              <a:rPr lang="en-US" b="1" dirty="0"/>
              <a:t>online!</a:t>
            </a:r>
            <a:br>
              <a:rPr lang="en-US" b="1" dirty="0"/>
            </a:br>
            <a:endParaRPr lang="en-US" dirty="0"/>
          </a:p>
        </p:txBody>
      </p:sp>
      <p:sp>
        <p:nvSpPr>
          <p:cNvPr id="4" name="TextBox 3"/>
          <p:cNvSpPr txBox="1"/>
          <p:nvPr/>
        </p:nvSpPr>
        <p:spPr>
          <a:xfrm>
            <a:off x="427037" y="2049462"/>
            <a:ext cx="4516211" cy="1477328"/>
          </a:xfrm>
          <a:prstGeom prst="rect">
            <a:avLst/>
          </a:prstGeom>
          <a:noFill/>
        </p:spPr>
        <p:txBody>
          <a:bodyPr wrap="square" rtlCol="0">
            <a:spAutoFit/>
          </a:bodyPr>
          <a:lstStyle/>
          <a:p>
            <a:pPr marL="285750" indent="-285750">
              <a:buFont typeface="Arial" pitchFamily="34" charset="0"/>
              <a:buChar char="•"/>
            </a:pPr>
            <a:r>
              <a:rPr lang="en-US" dirty="0"/>
              <a:t>Miss a User Group meeting?</a:t>
            </a:r>
          </a:p>
          <a:p>
            <a:pPr marL="285750" indent="-285750">
              <a:buFont typeface="Arial" pitchFamily="34" charset="0"/>
              <a:buChar char="•"/>
            </a:pPr>
            <a:r>
              <a:rPr lang="en-US" dirty="0"/>
              <a:t>Forget something that you learned?</a:t>
            </a:r>
          </a:p>
          <a:p>
            <a:pPr marL="285750" indent="-285750">
              <a:buFont typeface="Arial" pitchFamily="34" charset="0"/>
              <a:buChar char="•"/>
            </a:pPr>
            <a:r>
              <a:rPr lang="en-US" dirty="0"/>
              <a:t>Want to see content from a User Group not in your area?</a:t>
            </a:r>
          </a:p>
          <a:p>
            <a:pPr marL="285750" indent="-285750">
              <a:buFont typeface="Arial" pitchFamily="34" charset="0"/>
              <a:buChar char="•"/>
            </a:pPr>
            <a:r>
              <a:rPr lang="en-US" dirty="0"/>
              <a:t>Want to share with a buddy?</a:t>
            </a:r>
          </a:p>
        </p:txBody>
      </p:sp>
      <p:sp>
        <p:nvSpPr>
          <p:cNvPr id="5" name="TextBox 4"/>
          <p:cNvSpPr txBox="1"/>
          <p:nvPr/>
        </p:nvSpPr>
        <p:spPr>
          <a:xfrm>
            <a:off x="5511993" y="2197527"/>
            <a:ext cx="2948339" cy="1200329"/>
          </a:xfrm>
          <a:prstGeom prst="rect">
            <a:avLst/>
          </a:prstGeom>
          <a:noFill/>
        </p:spPr>
        <p:txBody>
          <a:bodyPr wrap="square" rtlCol="0">
            <a:spAutoFit/>
          </a:bodyPr>
          <a:lstStyle/>
          <a:p>
            <a:pPr algn="ctr"/>
            <a:r>
              <a:rPr lang="en-US" dirty="0"/>
              <a:t>We know you cannot make it to every User Group meeting, </a:t>
            </a:r>
          </a:p>
          <a:p>
            <a:pPr algn="ctr"/>
            <a:r>
              <a:rPr lang="en-US" dirty="0"/>
              <a:t>that is why we post them online for you!</a:t>
            </a:r>
          </a:p>
        </p:txBody>
      </p:sp>
      <p:sp>
        <p:nvSpPr>
          <p:cNvPr id="6" name="TextBox 5"/>
          <p:cNvSpPr txBox="1"/>
          <p:nvPr/>
        </p:nvSpPr>
        <p:spPr>
          <a:xfrm>
            <a:off x="2162174" y="3907551"/>
            <a:ext cx="5817828" cy="1077218"/>
          </a:xfrm>
          <a:prstGeom prst="rect">
            <a:avLst/>
          </a:prstGeom>
          <a:noFill/>
        </p:spPr>
        <p:txBody>
          <a:bodyPr wrap="square" rtlCol="0">
            <a:spAutoFit/>
          </a:bodyPr>
          <a:lstStyle/>
          <a:p>
            <a:pPr algn="ctr"/>
            <a:r>
              <a:rPr lang="en-US" sz="2000" dirty="0"/>
              <a:t>We now have over </a:t>
            </a:r>
            <a:r>
              <a:rPr lang="en-US" sz="2400" b="1" dirty="0"/>
              <a:t>500 </a:t>
            </a:r>
            <a:r>
              <a:rPr lang="en-US" sz="2000" dirty="0"/>
              <a:t>presentations online</a:t>
            </a:r>
          </a:p>
          <a:p>
            <a:pPr algn="ctr"/>
            <a:r>
              <a:rPr lang="en-US" sz="2000" b="1" dirty="0"/>
              <a:t>That is over 100 GB of video</a:t>
            </a:r>
          </a:p>
          <a:p>
            <a:pPr algn="ctr"/>
            <a:r>
              <a:rPr lang="en-US" sz="2000" dirty="0"/>
              <a:t>New Content added all the time!</a:t>
            </a:r>
          </a:p>
        </p:txBody>
      </p:sp>
      <p:grpSp>
        <p:nvGrpSpPr>
          <p:cNvPr id="16" name="Group 15"/>
          <p:cNvGrpSpPr/>
          <p:nvPr/>
        </p:nvGrpSpPr>
        <p:grpSpPr>
          <a:xfrm>
            <a:off x="274639" y="5216493"/>
            <a:ext cx="2598276" cy="1446550"/>
            <a:chOff x="5900737" y="4977318"/>
            <a:chExt cx="2598276" cy="1446550"/>
          </a:xfrm>
        </p:grpSpPr>
        <p:sp>
          <p:nvSpPr>
            <p:cNvPr id="7" name="TextBox 6"/>
            <p:cNvSpPr txBox="1"/>
            <p:nvPr/>
          </p:nvSpPr>
          <p:spPr>
            <a:xfrm>
              <a:off x="5900737" y="4977318"/>
              <a:ext cx="2598276" cy="1446550"/>
            </a:xfrm>
            <a:prstGeom prst="rect">
              <a:avLst/>
            </a:prstGeom>
            <a:noFill/>
            <a:ln cmpd="thickThin">
              <a:solidFill>
                <a:schemeClr val="accent1"/>
              </a:solidFill>
            </a:ln>
          </p:spPr>
          <p:txBody>
            <a:bodyPr wrap="none" rtlCol="0">
              <a:spAutoFit/>
            </a:bodyPr>
            <a:lstStyle/>
            <a:p>
              <a:pPr algn="ctr"/>
              <a:r>
                <a:rPr lang="en-US" sz="1400" dirty="0"/>
                <a:t>For new content announcements</a:t>
              </a:r>
            </a:p>
            <a:p>
              <a:pPr algn="ctr"/>
              <a:endParaRPr lang="en-US" sz="1400" dirty="0"/>
            </a:p>
            <a:p>
              <a:pPr algn="ctr"/>
              <a:endParaRPr lang="en-US" sz="1400" dirty="0"/>
            </a:p>
            <a:p>
              <a:pPr algn="ctr"/>
              <a:endParaRPr lang="en-US" sz="1400" dirty="0"/>
            </a:p>
            <a:p>
              <a:pPr algn="ctr"/>
              <a:endParaRPr lang="en-US" sz="1400" dirty="0"/>
            </a:p>
            <a:p>
              <a:pPr algn="ctr"/>
              <a:r>
                <a:rPr lang="en-US" dirty="0"/>
                <a:t>@</a:t>
              </a:r>
              <a:r>
                <a:rPr lang="en-US" dirty="0" err="1"/>
                <a:t>UserGroupTV</a:t>
              </a:r>
              <a:endParaRPr lang="en-US" dirty="0"/>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9712" y="5319593"/>
              <a:ext cx="1707444"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9" name="TextBox 8"/>
          <p:cNvSpPr txBox="1"/>
          <p:nvPr/>
        </p:nvSpPr>
        <p:spPr>
          <a:xfrm>
            <a:off x="9040478" y="1595805"/>
            <a:ext cx="2556277" cy="2492990"/>
          </a:xfrm>
          <a:prstGeom prst="rect">
            <a:avLst/>
          </a:prstGeom>
          <a:noFill/>
        </p:spPr>
        <p:txBody>
          <a:bodyPr wrap="none" rtlCol="0">
            <a:spAutoFit/>
          </a:bodyPr>
          <a:lstStyle/>
          <a:p>
            <a:r>
              <a:rPr lang="en-US" sz="1600" dirty="0"/>
              <a:t>All the topics you care about</a:t>
            </a:r>
          </a:p>
          <a:p>
            <a:r>
              <a:rPr lang="en-US" sz="1400" dirty="0"/>
              <a:t>Including:</a:t>
            </a:r>
          </a:p>
          <a:p>
            <a:pPr marL="285750" indent="-285750">
              <a:buFont typeface="Arial" pitchFamily="34" charset="0"/>
              <a:buChar char="•"/>
            </a:pPr>
            <a:r>
              <a:rPr lang="en-US" sz="1400" dirty="0"/>
              <a:t>Agile</a:t>
            </a:r>
          </a:p>
          <a:p>
            <a:pPr marL="285750" indent="-285750">
              <a:buFont typeface="Arial" pitchFamily="34" charset="0"/>
              <a:buChar char="•"/>
            </a:pPr>
            <a:r>
              <a:rPr lang="en-US" sz="1400" dirty="0"/>
              <a:t>C#</a:t>
            </a:r>
          </a:p>
          <a:p>
            <a:pPr marL="285750" indent="-285750">
              <a:buFont typeface="Arial" pitchFamily="34" charset="0"/>
              <a:buChar char="•"/>
            </a:pPr>
            <a:r>
              <a:rPr lang="en-US" sz="1400" dirty="0"/>
              <a:t>Entity Framework</a:t>
            </a:r>
          </a:p>
          <a:p>
            <a:pPr marL="285750" indent="-285750">
              <a:buFont typeface="Arial" pitchFamily="34" charset="0"/>
              <a:buChar char="•"/>
            </a:pPr>
            <a:r>
              <a:rPr lang="en-US" sz="1400" dirty="0"/>
              <a:t>HTML5</a:t>
            </a:r>
          </a:p>
          <a:p>
            <a:pPr marL="285750" indent="-285750">
              <a:buFont typeface="Arial" pitchFamily="34" charset="0"/>
              <a:buChar char="•"/>
            </a:pPr>
            <a:r>
              <a:rPr lang="en-US" sz="1400" dirty="0"/>
              <a:t>MVC</a:t>
            </a:r>
          </a:p>
          <a:p>
            <a:pPr marL="285750" indent="-285750">
              <a:buFont typeface="Arial" pitchFamily="34" charset="0"/>
              <a:buChar char="•"/>
            </a:pPr>
            <a:r>
              <a:rPr lang="en-US" sz="1400" dirty="0"/>
              <a:t>Silverlight</a:t>
            </a:r>
          </a:p>
          <a:p>
            <a:pPr marL="285750" indent="-285750">
              <a:buFont typeface="Arial" pitchFamily="34" charset="0"/>
              <a:buChar char="•"/>
            </a:pPr>
            <a:r>
              <a:rPr lang="en-US" sz="1400" dirty="0"/>
              <a:t>XAML</a:t>
            </a:r>
          </a:p>
          <a:p>
            <a:pPr marL="285750" indent="-285750">
              <a:buFont typeface="Arial" pitchFamily="34" charset="0"/>
              <a:buChar char="•"/>
            </a:pPr>
            <a:r>
              <a:rPr lang="en-US" sz="1400" dirty="0" err="1"/>
              <a:t>jQuery</a:t>
            </a:r>
            <a:endParaRPr lang="en-US" sz="1400" dirty="0"/>
          </a:p>
          <a:p>
            <a:pPr marL="285750" indent="-285750">
              <a:buFont typeface="Arial" pitchFamily="34" charset="0"/>
              <a:buChar char="•"/>
            </a:pPr>
            <a:r>
              <a:rPr lang="en-US" sz="1400" dirty="0"/>
              <a:t>and Much More!</a:t>
            </a:r>
          </a:p>
        </p:txBody>
      </p:sp>
      <p:sp>
        <p:nvSpPr>
          <p:cNvPr id="10" name="TextBox 9"/>
          <p:cNvSpPr txBox="1"/>
          <p:nvPr/>
        </p:nvSpPr>
        <p:spPr>
          <a:xfrm>
            <a:off x="3492038" y="6139823"/>
            <a:ext cx="4572000" cy="523220"/>
          </a:xfrm>
          <a:prstGeom prst="rect">
            <a:avLst/>
          </a:prstGeom>
          <a:noFill/>
        </p:spPr>
        <p:txBody>
          <a:bodyPr wrap="square" rtlCol="0">
            <a:spAutoFit/>
          </a:bodyPr>
          <a:lstStyle/>
          <a:p>
            <a:pPr algn="ctr"/>
            <a:r>
              <a:rPr lang="en-US" sz="2800" dirty="0"/>
              <a:t>http://www.UserGroup.tv</a:t>
            </a:r>
          </a:p>
        </p:txBody>
      </p:sp>
      <p:sp>
        <p:nvSpPr>
          <p:cNvPr id="11" name="TextBox 10"/>
          <p:cNvSpPr txBox="1"/>
          <p:nvPr/>
        </p:nvSpPr>
        <p:spPr>
          <a:xfrm>
            <a:off x="9040478" y="4274527"/>
            <a:ext cx="2074132" cy="830997"/>
          </a:xfrm>
          <a:prstGeom prst="rect">
            <a:avLst/>
          </a:prstGeom>
          <a:noFill/>
        </p:spPr>
        <p:txBody>
          <a:bodyPr wrap="square" rtlCol="0">
            <a:spAutoFit/>
          </a:bodyPr>
          <a:lstStyle/>
          <a:p>
            <a:pPr algn="ctr"/>
            <a:r>
              <a:rPr lang="en-US" sz="1600" dirty="0"/>
              <a:t>Presentations from the thought leaders on the topic.</a:t>
            </a:r>
          </a:p>
        </p:txBody>
      </p:sp>
      <p:pic>
        <p:nvPicPr>
          <p:cNvPr id="15" name="Picture 14" descr="http://www.usergroup.tv/wp-content/uploads/2012/05/Ugtv.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07958" y="5750393"/>
            <a:ext cx="3656245" cy="1140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948473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invGray">
          <a:xfrm>
            <a:off x="459233" y="3145040"/>
            <a:ext cx="3288507" cy="704445"/>
          </a:xfrm>
          <a:prstGeom prst="rect">
            <a:avLst/>
          </a:prstGeom>
        </p:spPr>
      </p:pic>
      <p:sp>
        <p:nvSpPr>
          <p:cNvPr id="5" name="Text Box 3"/>
          <p:cNvSpPr txBox="1">
            <a:spLocks noChangeArrowheads="1"/>
          </p:cNvSpPr>
          <p:nvPr/>
        </p:nvSpPr>
        <p:spPr bwMode="blackWhite">
          <a:xfrm>
            <a:off x="273051" y="6079032"/>
            <a:ext cx="10974388" cy="618631"/>
          </a:xfrm>
          <a:prstGeom prst="rect">
            <a:avLst/>
          </a:prstGeom>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Microsoft, Windows, and other product names are or may be registered trademarks and/or trademarks in the U.S. and/or other countries.</a:t>
            </a:r>
          </a:p>
          <a:p>
            <a:pPr defTabSz="932290" eaLnBrk="0" hangingPunct="0"/>
            <a:r>
              <a:rPr lang="en-US" sz="7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084789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7140416"/>
          </a:xfrm>
        </p:spPr>
        <p:txBody>
          <a:bodyPr/>
          <a:lstStyle/>
          <a:p>
            <a:r>
              <a:rPr lang="en-US" dirty="0"/>
              <a:t>June 13-16</a:t>
            </a:r>
          </a:p>
          <a:p>
            <a:r>
              <a:rPr lang="en-US" dirty="0">
                <a:solidFill>
                  <a:srgbClr val="FFFFFF"/>
                </a:solidFill>
              </a:rPr>
              <a:t>Got to http://usergroup.tv and </a:t>
            </a:r>
            <a:r>
              <a:rPr lang="en-US" dirty="0"/>
              <a:t>click on “Win a Ticket” for details.</a:t>
            </a:r>
          </a:p>
          <a:p>
            <a:endParaRPr lang="en-US" dirty="0"/>
          </a:p>
          <a:p>
            <a:pPr marL="0" indent="0">
              <a:buNone/>
            </a:pPr>
            <a:endParaRPr lang="en-US" dirty="0"/>
          </a:p>
          <a:p>
            <a:pPr marL="0" indent="0">
              <a:buNone/>
            </a:pPr>
            <a:r>
              <a:rPr lang="en-US" dirty="0"/>
              <a:t>Register for </a:t>
            </a:r>
            <a:r>
              <a:rPr lang="en-US" dirty="0" err="1"/>
              <a:t>VSLive</a:t>
            </a:r>
            <a:r>
              <a:rPr lang="en-US" dirty="0"/>
              <a:t> Austin for 4 days of #</a:t>
            </a:r>
            <a:r>
              <a:rPr lang="en-US" dirty="0" err="1"/>
              <a:t>dotNET</a:t>
            </a:r>
            <a:r>
              <a:rPr lang="en-US" dirty="0"/>
              <a:t> training, May 16-19! Save $500 w/code AUUG03: </a:t>
            </a:r>
            <a:r>
              <a:rPr lang="en-US" dirty="0">
                <a:hlinkClick r:id="rId2"/>
              </a:rPr>
              <a:t>http://bit.ly/AUUG03Home</a:t>
            </a:r>
            <a:endParaRPr lang="en-US" dirty="0"/>
          </a:p>
          <a:p>
            <a:endParaRPr lang="en-US" dirty="0"/>
          </a:p>
          <a:p>
            <a:endParaRPr lang="en-US" dirty="0"/>
          </a:p>
          <a:p>
            <a:endParaRPr lang="en-US" dirty="0"/>
          </a:p>
        </p:txBody>
      </p:sp>
      <p:sp>
        <p:nvSpPr>
          <p:cNvPr id="3" name="Title 2"/>
          <p:cNvSpPr>
            <a:spLocks noGrp="1"/>
          </p:cNvSpPr>
          <p:nvPr>
            <p:ph type="title"/>
          </p:nvPr>
        </p:nvSpPr>
        <p:spPr/>
        <p:txBody>
          <a:bodyPr/>
          <a:lstStyle/>
          <a:p>
            <a:r>
              <a:rPr lang="en-US" dirty="0"/>
              <a:t>Want to go to VS Live in Boston? </a:t>
            </a:r>
          </a:p>
        </p:txBody>
      </p:sp>
    </p:spTree>
    <p:extLst>
      <p:ext uri="{BB962C8B-B14F-4D97-AF65-F5344CB8AC3E}">
        <p14:creationId xmlns:p14="http://schemas.microsoft.com/office/powerpoint/2010/main" val="11800252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Session Objectives And Takeaways</a:t>
            </a:r>
            <a:endParaRPr lang="en-US" dirty="0"/>
          </a:p>
        </p:txBody>
      </p:sp>
      <p:sp>
        <p:nvSpPr>
          <p:cNvPr id="5" name="Text Placeholder 4"/>
          <p:cNvSpPr>
            <a:spLocks noGrp="1"/>
          </p:cNvSpPr>
          <p:nvPr>
            <p:ph type="body" sz="quarter" idx="11"/>
          </p:nvPr>
        </p:nvSpPr>
        <p:spPr>
          <a:xfrm>
            <a:off x="274639" y="1212849"/>
            <a:ext cx="11889564" cy="3877985"/>
          </a:xfrm>
        </p:spPr>
        <p:txBody>
          <a:bodyPr/>
          <a:lstStyle/>
          <a:p>
            <a:r>
              <a:rPr lang="en-US" dirty="0"/>
              <a:t>Session Objective(s): </a:t>
            </a:r>
          </a:p>
          <a:p>
            <a:pPr lvl="1"/>
            <a:r>
              <a:rPr lang="en-US" dirty="0"/>
              <a:t>Learn how to easily scale SaaS applications to thousands of customers/tenants and databases</a:t>
            </a:r>
          </a:p>
          <a:p>
            <a:pPr lvl="1"/>
            <a:r>
              <a:rPr lang="en-US" dirty="0"/>
              <a:t>Understand how to leverage Elastic Database features for scalable SaaS applications</a:t>
            </a:r>
          </a:p>
          <a:p>
            <a:r>
              <a:rPr lang="en-US" dirty="0"/>
              <a:t>Single-database per tenant is a compelling application pattern for SaaS applications</a:t>
            </a:r>
          </a:p>
          <a:p>
            <a:r>
              <a:rPr lang="en-US" dirty="0"/>
              <a:t>Azure SQL DB makes it easy to build applications following the single-database per tenant pattern</a:t>
            </a:r>
          </a:p>
        </p:txBody>
      </p:sp>
    </p:spTree>
    <p:extLst>
      <p:ext uri="{BB962C8B-B14F-4D97-AF65-F5344CB8AC3E}">
        <p14:creationId xmlns:p14="http://schemas.microsoft.com/office/powerpoint/2010/main" val="1701986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389698" y="3268695"/>
            <a:ext cx="7314165" cy="914271"/>
          </a:xfrm>
        </p:spPr>
        <p:txBody>
          <a:bodyPr/>
          <a:lstStyle/>
          <a:p>
            <a:pPr>
              <a:spcAft>
                <a:spcPts val="600"/>
              </a:spcAft>
            </a:pPr>
            <a:r>
              <a:rPr lang="en-US" sz="3200" dirty="0"/>
              <a:t>Azure SQL Database from 40,000 feet</a:t>
            </a:r>
          </a:p>
          <a:p>
            <a:pPr>
              <a:spcAft>
                <a:spcPts val="600"/>
              </a:spcAft>
            </a:pPr>
            <a:r>
              <a:rPr lang="en-US" sz="3200" dirty="0"/>
              <a:t>SaaS applications on SQL Database</a:t>
            </a:r>
          </a:p>
          <a:p>
            <a:pPr>
              <a:spcAft>
                <a:spcPts val="600"/>
              </a:spcAft>
            </a:pPr>
            <a:r>
              <a:rPr lang="en-US" sz="3200" dirty="0"/>
              <a:t>Developing and managing large groups of databases</a:t>
            </a:r>
          </a:p>
          <a:p>
            <a:pPr>
              <a:spcAft>
                <a:spcPts val="600"/>
              </a:spcAft>
            </a:pPr>
            <a:r>
              <a:rPr lang="en-US" sz="3200" dirty="0"/>
              <a:t>Handling unpredictable workloads</a:t>
            </a:r>
          </a:p>
          <a:p>
            <a:pPr>
              <a:spcAft>
                <a:spcPts val="600"/>
              </a:spcAft>
            </a:pPr>
            <a:r>
              <a:rPr lang="en-US" sz="3200" dirty="0"/>
              <a:t>Querying across groups of databases</a:t>
            </a:r>
          </a:p>
        </p:txBody>
      </p:sp>
      <p:sp>
        <p:nvSpPr>
          <p:cNvPr id="6" name="Rectangle 5"/>
          <p:cNvSpPr/>
          <p:nvPr/>
        </p:nvSpPr>
        <p:spPr bwMode="auto">
          <a:xfrm>
            <a:off x="713334" y="1951235"/>
            <a:ext cx="3748498" cy="3711774"/>
          </a:xfrm>
          <a:prstGeom prst="rect">
            <a:avLst/>
          </a:prstGeom>
          <a:solidFill>
            <a:schemeClr val="tx2"/>
          </a:solidFill>
          <a:ln>
            <a:noFill/>
          </a:ln>
          <a:scene3d>
            <a:camera prst="perspectiveRight" fov="7200000"/>
            <a:lightRig rig="threePt" dir="t"/>
          </a:scene3d>
          <a:sp3d/>
        </p:spPr>
        <p:txBody>
          <a:bodyPr vert="horz" wrap="square" lIns="0" tIns="146283" rIns="548562" bIns="146283" numCol="1" rtlCol="0" anchor="ctr" anchorCtr="0" compatLnSpc="1">
            <a:prstTxWarp prst="textNoShape">
              <a:avLst/>
            </a:prstTxWarp>
            <a:noAutofit/>
          </a:bodyPr>
          <a:lstStyle/>
          <a:p>
            <a:pPr algn="ctr">
              <a:lnSpc>
                <a:spcPct val="95000"/>
              </a:lnSpc>
              <a:spcBef>
                <a:spcPct val="0"/>
              </a:spcBef>
            </a:pPr>
            <a:r>
              <a:rPr lang="en-US" sz="5400" dirty="0">
                <a:solidFill>
                  <a:schemeClr val="bg1"/>
                </a:solidFill>
              </a:rPr>
              <a:t>Topics</a:t>
            </a:r>
            <a:endParaRPr lang="en-US" sz="5400" spc="-102" dirty="0">
              <a:ln w="3175">
                <a:noFill/>
              </a:ln>
              <a:solidFill>
                <a:schemeClr val="bg1"/>
              </a:solidFill>
              <a:latin typeface="+mj-lt"/>
              <a:cs typeface="Segoe UI" pitchFamily="34" charset="0"/>
            </a:endParaRPr>
          </a:p>
        </p:txBody>
      </p:sp>
    </p:spTree>
    <p:extLst>
      <p:ext uri="{BB962C8B-B14F-4D97-AF65-F5344CB8AC3E}">
        <p14:creationId xmlns:p14="http://schemas.microsoft.com/office/powerpoint/2010/main" val="266991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2228302"/>
          </a:xfrm>
        </p:spPr>
        <p:txBody>
          <a:bodyPr/>
          <a:lstStyle/>
          <a:p>
            <a:r>
              <a:rPr lang="en-US" dirty="0"/>
              <a:t>IaaS</a:t>
            </a:r>
          </a:p>
          <a:p>
            <a:pPr lvl="1"/>
            <a:r>
              <a:rPr lang="en-US" dirty="0"/>
              <a:t>Virtual machines, you manage just like you do today</a:t>
            </a:r>
          </a:p>
          <a:p>
            <a:r>
              <a:rPr lang="en-US" dirty="0"/>
              <a:t>PaaS</a:t>
            </a:r>
          </a:p>
          <a:p>
            <a:pPr lvl="1"/>
            <a:r>
              <a:rPr lang="en-US" dirty="0"/>
              <a:t>Managed Services, where Microsoft does most of the work for you</a:t>
            </a:r>
          </a:p>
        </p:txBody>
      </p:sp>
      <p:sp>
        <p:nvSpPr>
          <p:cNvPr id="4" name="Title 3"/>
          <p:cNvSpPr>
            <a:spLocks noGrp="1"/>
          </p:cNvSpPr>
          <p:nvPr>
            <p:ph type="title"/>
          </p:nvPr>
        </p:nvSpPr>
        <p:spPr/>
        <p:txBody>
          <a:bodyPr/>
          <a:lstStyle/>
          <a:p>
            <a:r>
              <a:rPr lang="en-US" dirty="0"/>
              <a:t>SQL Options in Azure</a:t>
            </a:r>
          </a:p>
        </p:txBody>
      </p:sp>
    </p:spTree>
    <p:extLst>
      <p:ext uri="{BB962C8B-B14F-4D97-AF65-F5344CB8AC3E}">
        <p14:creationId xmlns:p14="http://schemas.microsoft.com/office/powerpoint/2010/main" val="124975290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641249" y="324254"/>
            <a:ext cx="7315203" cy="914400"/>
          </a:xfrm>
        </p:spPr>
        <p:txBody>
          <a:bodyPr/>
          <a:lstStyle/>
          <a:p>
            <a:r>
              <a:rPr lang="en-US" dirty="0"/>
              <a:t>Azure SQL Database</a:t>
            </a:r>
          </a:p>
        </p:txBody>
      </p:sp>
      <p:sp>
        <p:nvSpPr>
          <p:cNvPr id="34" name="Text Placeholder 6"/>
          <p:cNvSpPr>
            <a:spLocks noGrp="1"/>
          </p:cNvSpPr>
          <p:nvPr>
            <p:ph type="body" sz="quarter" idx="16"/>
          </p:nvPr>
        </p:nvSpPr>
        <p:spPr>
          <a:xfrm>
            <a:off x="3932563" y="2278062"/>
            <a:ext cx="8319833" cy="3434786"/>
          </a:xfrm>
          <a:prstGeom prst="rect">
            <a:avLst/>
          </a:prstGeom>
        </p:spPr>
        <p:txBody>
          <a:bodyPr/>
          <a:lstStyle/>
          <a:p>
            <a:pPr marL="571463" indent="-571463">
              <a:spcBef>
                <a:spcPts val="1199"/>
              </a:spcBef>
              <a:buFont typeface="Arial" panose="020B0604020202020204" pitchFamily="34" charset="0"/>
              <a:buChar char="•"/>
            </a:pPr>
            <a:r>
              <a:rPr lang="en-US" sz="2400" dirty="0">
                <a:solidFill>
                  <a:schemeClr val="tx1"/>
                </a:solidFill>
              </a:rPr>
              <a:t>Built for SaaS and Enterprise applications</a:t>
            </a:r>
          </a:p>
          <a:p>
            <a:pPr marL="571463" indent="-571463">
              <a:spcBef>
                <a:spcPts val="1199"/>
              </a:spcBef>
              <a:buFont typeface="Arial" panose="020B0604020202020204" pitchFamily="34" charset="0"/>
              <a:buChar char="•"/>
            </a:pPr>
            <a:r>
              <a:rPr lang="en-US" sz="2400" dirty="0">
                <a:solidFill>
                  <a:schemeClr val="tx1"/>
                </a:solidFill>
              </a:rPr>
              <a:t>Predictable performance &amp; Pricing </a:t>
            </a:r>
          </a:p>
          <a:p>
            <a:pPr marL="571463" indent="-571463">
              <a:spcBef>
                <a:spcPts val="1199"/>
              </a:spcBef>
              <a:buFont typeface="Arial" panose="020B0604020202020204" pitchFamily="34" charset="0"/>
              <a:buChar char="•"/>
            </a:pPr>
            <a:r>
              <a:rPr lang="en-US" sz="2400" dirty="0">
                <a:solidFill>
                  <a:schemeClr val="tx1"/>
                </a:solidFill>
              </a:rPr>
              <a:t>Elastic database pool for unpredictable SaaS workloads</a:t>
            </a:r>
          </a:p>
          <a:p>
            <a:pPr marL="571463" indent="-571463">
              <a:spcBef>
                <a:spcPts val="1199"/>
              </a:spcBef>
              <a:buFont typeface="Arial" panose="020B0604020202020204" pitchFamily="34" charset="0"/>
              <a:buChar char="•"/>
            </a:pPr>
            <a:r>
              <a:rPr lang="en-US" sz="2400" dirty="0">
                <a:solidFill>
                  <a:schemeClr val="tx1"/>
                </a:solidFill>
              </a:rPr>
              <a:t>99.99% availability built-in</a:t>
            </a:r>
          </a:p>
          <a:p>
            <a:pPr marL="571463" indent="-571463">
              <a:spcBef>
                <a:spcPts val="1199"/>
              </a:spcBef>
              <a:buFont typeface="Arial" panose="020B0604020202020204" pitchFamily="34" charset="0"/>
              <a:buChar char="•"/>
            </a:pPr>
            <a:r>
              <a:rPr lang="en-US" sz="2400" dirty="0">
                <a:solidFill>
                  <a:schemeClr val="tx1"/>
                </a:solidFill>
              </a:rPr>
              <a:t>Geo-replication and restore services for data protection</a:t>
            </a:r>
          </a:p>
          <a:p>
            <a:pPr marL="571463" indent="-571463">
              <a:spcBef>
                <a:spcPts val="1199"/>
              </a:spcBef>
              <a:buFont typeface="Arial" panose="020B0604020202020204" pitchFamily="34" charset="0"/>
              <a:buChar char="•"/>
            </a:pPr>
            <a:r>
              <a:rPr lang="en-US" sz="2400" dirty="0">
                <a:solidFill>
                  <a:schemeClr val="tx1"/>
                </a:solidFill>
              </a:rPr>
              <a:t>Secure and compliant for your sensitive data</a:t>
            </a:r>
          </a:p>
          <a:p>
            <a:pPr marL="571463" indent="-571463">
              <a:spcBef>
                <a:spcPts val="1199"/>
              </a:spcBef>
              <a:buFont typeface="Arial" panose="020B0604020202020204" pitchFamily="34" charset="0"/>
              <a:buChar char="•"/>
            </a:pPr>
            <a:r>
              <a:rPr lang="en-US" sz="2400" dirty="0">
                <a:solidFill>
                  <a:schemeClr val="tx1"/>
                </a:solidFill>
              </a:rPr>
              <a:t>Fully compatible with SQL Server 2014 databases</a:t>
            </a:r>
          </a:p>
        </p:txBody>
      </p:sp>
      <p:pic>
        <p:nvPicPr>
          <p:cNvPr id="33" name="Picture 32"/>
          <p:cNvPicPr>
            <a:picLocks noChangeAspect="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brightnessContrast bright="70000" contrast="-100000"/>
                    </a14:imgEffect>
                  </a14:imgLayer>
                </a14:imgProps>
              </a:ext>
              <a:ext uri="{28A0092B-C50C-407E-A947-70E740481C1C}">
                <a14:useLocalDpi xmlns:a14="http://schemas.microsoft.com/office/drawing/2010/main" val="0"/>
              </a:ext>
            </a:extLst>
          </a:blip>
          <a:stretch>
            <a:fillRect/>
          </a:stretch>
        </p:blipFill>
        <p:spPr>
          <a:xfrm>
            <a:off x="614003" y="2534781"/>
            <a:ext cx="3318560" cy="3318560"/>
          </a:xfrm>
          <a:prstGeom prst="rect">
            <a:avLst/>
          </a:prstGeom>
          <a:noFill/>
        </p:spPr>
      </p:pic>
      <p:sp>
        <p:nvSpPr>
          <p:cNvPr id="35" name="TextBox 34"/>
          <p:cNvSpPr txBox="1"/>
          <p:nvPr/>
        </p:nvSpPr>
        <p:spPr>
          <a:xfrm>
            <a:off x="641249" y="1238654"/>
            <a:ext cx="11245466" cy="683222"/>
          </a:xfrm>
          <a:prstGeom prst="rect">
            <a:avLst/>
          </a:prstGeom>
          <a:noFill/>
        </p:spPr>
        <p:txBody>
          <a:bodyPr wrap="square" lIns="182854" tIns="146283" rIns="182854" bIns="146283" rtlCol="0">
            <a:spAutoFit/>
          </a:bodyPr>
          <a:lstStyle/>
          <a:p>
            <a:pPr>
              <a:lnSpc>
                <a:spcPct val="90000"/>
              </a:lnSpc>
              <a:spcAft>
                <a:spcPts val="600"/>
              </a:spcAft>
            </a:pPr>
            <a:r>
              <a:rPr lang="en-US" sz="2800" b="1" i="1" dirty="0">
                <a:latin typeface="Segoe UI Light" panose="020B0502040204020203" pitchFamily="34" charset="0"/>
                <a:cs typeface="Segoe UI Light" panose="020B0502040204020203" pitchFamily="34" charset="0"/>
              </a:rPr>
              <a:t>Fully managed SQL database service so you can focus on your business</a:t>
            </a:r>
            <a:endParaRPr lang="en-US" sz="3200" b="1" i="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668600344"/>
      </p:ext>
    </p:extLst>
  </p:cSld>
  <p:clrMapOvr>
    <a:masterClrMapping/>
  </p:clrMapOvr>
  <p:transition>
    <p:fade/>
  </p:transition>
</p:sld>
</file>

<file path=ppt/theme/theme1.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DF8541D3-F470-41D2-BEFA-E7F96B12B8E7}" vid="{303590A9-149E-4CC6-9C8A-E028457CEC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Torsten Grabs</External_x0020_Speaker>
    <Session_x0020_Code xmlns="12a172fe-0250-434a-85cf-03b10810c5e5">DP324</Session_x0020_Code>
    <Presentation_x0020_Date xmlns="12a172fe-0250-434a-85cf-03b10810c5e5">2016-02-02T08:00:00+00:00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230e9df3-be65-4c73-a93b-d1236ebd677e"/>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3"/>
    <ds:schemaRef ds:uri="http://purl.org/dc/elements/1.1/"/>
    <ds:schemaRef ds:uri="12a172fe-0250-434a-85cf-03b10810c5e5"/>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164</TotalTime>
  <Words>2394</Words>
  <Application>Microsoft Office PowerPoint</Application>
  <PresentationFormat>Custom</PresentationFormat>
  <Paragraphs>427</Paragraphs>
  <Slides>40</Slides>
  <Notes>12</Notes>
  <HiddenSlides>0</HiddenSlides>
  <MMClips>4</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ＭＳ Ｐゴシック</vt:lpstr>
      <vt:lpstr>Arial</vt:lpstr>
      <vt:lpstr>Calibri</vt:lpstr>
      <vt:lpstr>Consolas</vt:lpstr>
      <vt:lpstr>Lucida Console</vt:lpstr>
      <vt:lpstr>Segoe UI</vt:lpstr>
      <vt:lpstr>Segoe UI Light</vt:lpstr>
      <vt:lpstr>Segoe WP Semibold</vt:lpstr>
      <vt:lpstr>Times New Roman</vt:lpstr>
      <vt:lpstr>Wingdings</vt:lpstr>
      <vt:lpstr>5-30711_TR22_BO_CT_Template</vt:lpstr>
      <vt:lpstr>Building Elastic SaaS Applications with Azure SQL DB </vt:lpstr>
      <vt:lpstr>PowerPoint Presentation</vt:lpstr>
      <vt:lpstr>About Me</vt:lpstr>
      <vt:lpstr>Watch User Group presentations  for FREE online! </vt:lpstr>
      <vt:lpstr>Want to go to VS Live in Boston? </vt:lpstr>
      <vt:lpstr>Session Objectives And Takeaways</vt:lpstr>
      <vt:lpstr>PowerPoint Presentation</vt:lpstr>
      <vt:lpstr>SQL Options in Azure</vt:lpstr>
      <vt:lpstr>PowerPoint Presentation</vt:lpstr>
      <vt:lpstr>Database Service Tiers </vt:lpstr>
      <vt:lpstr>PowerPoint Presentation</vt:lpstr>
      <vt:lpstr>PowerPoint Presentation</vt:lpstr>
      <vt:lpstr>Typical SaaS Application Architecture</vt:lpstr>
      <vt:lpstr>Challenge: Data-Dependent Routing</vt:lpstr>
      <vt:lpstr>Elastic database development and management</vt:lpstr>
      <vt:lpstr>Challenge: Predictable Performance</vt:lpstr>
      <vt:lpstr>Challenge: Predictable Performance Levels</vt:lpstr>
      <vt:lpstr>PowerPoint Presentation</vt:lpstr>
      <vt:lpstr>Scale databases to match customer needs</vt:lpstr>
      <vt:lpstr>Challenge: Unpredictable capacity needs, large scale</vt:lpstr>
      <vt:lpstr>PowerPoint Presentation</vt:lpstr>
      <vt:lpstr>PowerPoint Presentation</vt:lpstr>
      <vt:lpstr>PowerPoint Presentation</vt:lpstr>
      <vt:lpstr>PowerPoint Presentation</vt:lpstr>
      <vt:lpstr>PowerPoint Presentation</vt:lpstr>
      <vt:lpstr>Elastic databases grouped into one or more pools</vt:lpstr>
      <vt:lpstr>Challenge: Handling occasional intense workloads</vt:lpstr>
      <vt:lpstr>Challenge: Querying across database sets</vt:lpstr>
      <vt:lpstr>Querying across many databases</vt:lpstr>
      <vt:lpstr>Challenge: Managing many databases</vt:lpstr>
      <vt:lpstr>Managing many databases</vt:lpstr>
      <vt:lpstr>Azure SQL DB &amp; Elastic Database</vt:lpstr>
      <vt:lpstr>The Transient Fault Handling Application Block</vt:lpstr>
      <vt:lpstr>PowerPoint Presentation</vt:lpstr>
      <vt:lpstr>Session Objectives And Takeaways</vt:lpstr>
      <vt:lpstr>More Info:</vt:lpstr>
      <vt:lpstr>Demo</vt:lpstr>
      <vt:lpstr>PowerPoint Presentation</vt:lpstr>
      <vt:lpstr>Thank you! Your Feedback is Important</vt:lpstr>
      <vt:lpstr>PowerPoint Presentation</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Elastic SaaS Applications with Azure SQL Database</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Shawn Weisfeld</cp:lastModifiedBy>
  <cp:revision>13</cp:revision>
  <dcterms:created xsi:type="dcterms:W3CDTF">2016-02-02T20:09:18Z</dcterms:created>
  <dcterms:modified xsi:type="dcterms:W3CDTF">2016-05-14T19:53:05Z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ies>
</file>

<file path=docProps/thumbnail.jpeg>
</file>